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4"/>
  </p:notesMasterIdLst>
  <p:sldIdLst>
    <p:sldId id="256" r:id="rId2"/>
    <p:sldId id="268" r:id="rId3"/>
    <p:sldId id="259" r:id="rId4"/>
    <p:sldId id="271" r:id="rId5"/>
    <p:sldId id="272" r:id="rId6"/>
    <p:sldId id="273" r:id="rId7"/>
    <p:sldId id="277" r:id="rId8"/>
    <p:sldId id="269" r:id="rId9"/>
    <p:sldId id="274" r:id="rId10"/>
    <p:sldId id="275" r:id="rId11"/>
    <p:sldId id="276" r:id="rId12"/>
    <p:sldId id="26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82648" autoAdjust="0"/>
  </p:normalViewPr>
  <p:slideViewPr>
    <p:cSldViewPr snapToGrid="0">
      <p:cViewPr varScale="1">
        <p:scale>
          <a:sx n="76" d="100"/>
          <a:sy n="76" d="100"/>
        </p:scale>
        <p:origin x="12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B565A7-A6A1-47A0-981D-EB09FCCAC2C5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764889F-923D-4ECA-BE58-4C0A258A8FF1}">
      <dgm:prSet/>
      <dgm:spPr/>
      <dgm:t>
        <a:bodyPr/>
        <a:lstStyle/>
        <a:p>
          <a:r>
            <a:rPr lang="en-GB" b="0" i="0" dirty="0"/>
            <a:t>Survey 1- </a:t>
          </a:r>
          <a:r>
            <a:rPr lang="en-GB" b="0" i="0" dirty="0" err="1"/>
            <a:t>Altuvoct</a:t>
          </a:r>
          <a:r>
            <a:rPr lang="en-GB" b="0" i="0" dirty="0"/>
            <a:t> samples &amp; </a:t>
          </a:r>
          <a:r>
            <a:rPr lang="en-GB" b="0" i="0" dirty="0" err="1"/>
            <a:t>Altuvoct-Emicizumab</a:t>
          </a:r>
          <a:r>
            <a:rPr lang="en-GB" b="0" i="0" dirty="0"/>
            <a:t> samples</a:t>
          </a:r>
          <a:endParaRPr lang="en-US" dirty="0"/>
        </a:p>
      </dgm:t>
    </dgm:pt>
    <dgm:pt modelId="{4A2463E4-8C08-4A8B-805F-7EB25D128C8B}" type="parTrans" cxnId="{541F686D-7E93-4295-A01A-58FC0A7F0F91}">
      <dgm:prSet/>
      <dgm:spPr/>
      <dgm:t>
        <a:bodyPr/>
        <a:lstStyle/>
        <a:p>
          <a:endParaRPr lang="en-US"/>
        </a:p>
      </dgm:t>
    </dgm:pt>
    <dgm:pt modelId="{49158285-79C5-4C97-B15E-FBD3CF028735}" type="sibTrans" cxnId="{541F686D-7E93-4295-A01A-58FC0A7F0F91}">
      <dgm:prSet/>
      <dgm:spPr/>
      <dgm:t>
        <a:bodyPr/>
        <a:lstStyle/>
        <a:p>
          <a:endParaRPr lang="en-US"/>
        </a:p>
      </dgm:t>
    </dgm:pt>
    <dgm:pt modelId="{378E3AAA-979E-46BC-B208-039404E38EBD}">
      <dgm:prSet/>
      <dgm:spPr/>
      <dgm:t>
        <a:bodyPr/>
        <a:lstStyle/>
        <a:p>
          <a:r>
            <a:rPr lang="en-GB" b="0" i="0" dirty="0"/>
            <a:t>Survey 2- </a:t>
          </a:r>
          <a:r>
            <a:rPr lang="en-GB" b="0" i="0" dirty="0" err="1"/>
            <a:t>Altuvoct</a:t>
          </a:r>
          <a:r>
            <a:rPr lang="en-GB" b="0" i="0" dirty="0"/>
            <a:t> Product Specific Calibrator samples</a:t>
          </a:r>
          <a:endParaRPr lang="en-US" dirty="0"/>
        </a:p>
      </dgm:t>
    </dgm:pt>
    <dgm:pt modelId="{157C5ADE-AEA4-407A-8AA1-0692DD135A96}" type="parTrans" cxnId="{8C42259C-8F37-423A-8C13-4E6626052885}">
      <dgm:prSet/>
      <dgm:spPr/>
      <dgm:t>
        <a:bodyPr/>
        <a:lstStyle/>
        <a:p>
          <a:endParaRPr lang="en-US"/>
        </a:p>
      </dgm:t>
    </dgm:pt>
    <dgm:pt modelId="{08A710E5-457D-416E-B267-8157C79256A8}" type="sibTrans" cxnId="{8C42259C-8F37-423A-8C13-4E6626052885}">
      <dgm:prSet/>
      <dgm:spPr/>
      <dgm:t>
        <a:bodyPr/>
        <a:lstStyle/>
        <a:p>
          <a:endParaRPr lang="en-US"/>
        </a:p>
      </dgm:t>
    </dgm:pt>
    <dgm:pt modelId="{DAF0112D-D9C0-4B72-9194-5C3B03D63AAD}" type="pres">
      <dgm:prSet presAssocID="{8BB565A7-A6A1-47A0-981D-EB09FCCAC2C5}" presName="outerComposite" presStyleCnt="0">
        <dgm:presLayoutVars>
          <dgm:chMax val="5"/>
          <dgm:dir/>
          <dgm:resizeHandles val="exact"/>
        </dgm:presLayoutVars>
      </dgm:prSet>
      <dgm:spPr/>
    </dgm:pt>
    <dgm:pt modelId="{ADFEE5B1-96F3-45EE-BF9F-AA624E9F4C0F}" type="pres">
      <dgm:prSet presAssocID="{8BB565A7-A6A1-47A0-981D-EB09FCCAC2C5}" presName="dummyMaxCanvas" presStyleCnt="0">
        <dgm:presLayoutVars/>
      </dgm:prSet>
      <dgm:spPr/>
    </dgm:pt>
    <dgm:pt modelId="{B30290B6-D232-402E-822F-FC7A616B7B16}" type="pres">
      <dgm:prSet presAssocID="{8BB565A7-A6A1-47A0-981D-EB09FCCAC2C5}" presName="TwoNodes_1" presStyleLbl="node1" presStyleIdx="0" presStyleCnt="2">
        <dgm:presLayoutVars>
          <dgm:bulletEnabled val="1"/>
        </dgm:presLayoutVars>
      </dgm:prSet>
      <dgm:spPr/>
    </dgm:pt>
    <dgm:pt modelId="{423766C0-3BC1-4859-B498-D31AE4167CA7}" type="pres">
      <dgm:prSet presAssocID="{8BB565A7-A6A1-47A0-981D-EB09FCCAC2C5}" presName="TwoNodes_2" presStyleLbl="node1" presStyleIdx="1" presStyleCnt="2">
        <dgm:presLayoutVars>
          <dgm:bulletEnabled val="1"/>
        </dgm:presLayoutVars>
      </dgm:prSet>
      <dgm:spPr/>
    </dgm:pt>
    <dgm:pt modelId="{ADE356CF-ECCC-48E7-90D3-9159B7BB8ADD}" type="pres">
      <dgm:prSet presAssocID="{8BB565A7-A6A1-47A0-981D-EB09FCCAC2C5}" presName="TwoConn_1-2" presStyleLbl="fgAccFollowNode1" presStyleIdx="0" presStyleCnt="1">
        <dgm:presLayoutVars>
          <dgm:bulletEnabled val="1"/>
        </dgm:presLayoutVars>
      </dgm:prSet>
      <dgm:spPr/>
    </dgm:pt>
    <dgm:pt modelId="{8E6251BB-BA92-41E3-B339-6399140278F5}" type="pres">
      <dgm:prSet presAssocID="{8BB565A7-A6A1-47A0-981D-EB09FCCAC2C5}" presName="TwoNodes_1_text" presStyleLbl="node1" presStyleIdx="1" presStyleCnt="2">
        <dgm:presLayoutVars>
          <dgm:bulletEnabled val="1"/>
        </dgm:presLayoutVars>
      </dgm:prSet>
      <dgm:spPr/>
    </dgm:pt>
    <dgm:pt modelId="{6601E3C3-3183-446E-960A-DF7C13E23D27}" type="pres">
      <dgm:prSet presAssocID="{8BB565A7-A6A1-47A0-981D-EB09FCCAC2C5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B80F2622-615C-4581-AA00-C0FF02D0464A}" type="presOf" srcId="{A764889F-923D-4ECA-BE58-4C0A258A8FF1}" destId="{8E6251BB-BA92-41E3-B339-6399140278F5}" srcOrd="1" destOrd="0" presId="urn:microsoft.com/office/officeart/2005/8/layout/vProcess5"/>
    <dgm:cxn modelId="{47954737-E492-487C-AA02-5D8C506A741D}" type="presOf" srcId="{A764889F-923D-4ECA-BE58-4C0A258A8FF1}" destId="{B30290B6-D232-402E-822F-FC7A616B7B16}" srcOrd="0" destOrd="0" presId="urn:microsoft.com/office/officeart/2005/8/layout/vProcess5"/>
    <dgm:cxn modelId="{541F686D-7E93-4295-A01A-58FC0A7F0F91}" srcId="{8BB565A7-A6A1-47A0-981D-EB09FCCAC2C5}" destId="{A764889F-923D-4ECA-BE58-4C0A258A8FF1}" srcOrd="0" destOrd="0" parTransId="{4A2463E4-8C08-4A8B-805F-7EB25D128C8B}" sibTransId="{49158285-79C5-4C97-B15E-FBD3CF028735}"/>
    <dgm:cxn modelId="{89B8BD87-8D70-4087-9634-1B7635A44C21}" type="presOf" srcId="{378E3AAA-979E-46BC-B208-039404E38EBD}" destId="{423766C0-3BC1-4859-B498-D31AE4167CA7}" srcOrd="0" destOrd="0" presId="urn:microsoft.com/office/officeart/2005/8/layout/vProcess5"/>
    <dgm:cxn modelId="{8C42259C-8F37-423A-8C13-4E6626052885}" srcId="{8BB565A7-A6A1-47A0-981D-EB09FCCAC2C5}" destId="{378E3AAA-979E-46BC-B208-039404E38EBD}" srcOrd="1" destOrd="0" parTransId="{157C5ADE-AEA4-407A-8AA1-0692DD135A96}" sibTransId="{08A710E5-457D-416E-B267-8157C79256A8}"/>
    <dgm:cxn modelId="{7DBB9FAE-426C-417C-B28C-6984E2D63B70}" type="presOf" srcId="{49158285-79C5-4C97-B15E-FBD3CF028735}" destId="{ADE356CF-ECCC-48E7-90D3-9159B7BB8ADD}" srcOrd="0" destOrd="0" presId="urn:microsoft.com/office/officeart/2005/8/layout/vProcess5"/>
    <dgm:cxn modelId="{C4C8EBAE-454C-447C-BBAC-628DFE9D2388}" type="presOf" srcId="{378E3AAA-979E-46BC-B208-039404E38EBD}" destId="{6601E3C3-3183-446E-960A-DF7C13E23D27}" srcOrd="1" destOrd="0" presId="urn:microsoft.com/office/officeart/2005/8/layout/vProcess5"/>
    <dgm:cxn modelId="{942B09C3-C826-4FAB-ABA4-92D058E2BA7E}" type="presOf" srcId="{8BB565A7-A6A1-47A0-981D-EB09FCCAC2C5}" destId="{DAF0112D-D9C0-4B72-9194-5C3B03D63AAD}" srcOrd="0" destOrd="0" presId="urn:microsoft.com/office/officeart/2005/8/layout/vProcess5"/>
    <dgm:cxn modelId="{35CDB43B-5CC3-47DC-9EDE-45894C4B1246}" type="presParOf" srcId="{DAF0112D-D9C0-4B72-9194-5C3B03D63AAD}" destId="{ADFEE5B1-96F3-45EE-BF9F-AA624E9F4C0F}" srcOrd="0" destOrd="0" presId="urn:microsoft.com/office/officeart/2005/8/layout/vProcess5"/>
    <dgm:cxn modelId="{34E7F166-4EBE-4D07-B6EF-6789A645FA1B}" type="presParOf" srcId="{DAF0112D-D9C0-4B72-9194-5C3B03D63AAD}" destId="{B30290B6-D232-402E-822F-FC7A616B7B16}" srcOrd="1" destOrd="0" presId="urn:microsoft.com/office/officeart/2005/8/layout/vProcess5"/>
    <dgm:cxn modelId="{6104F4AF-6380-435E-BFF6-E9619E70FC79}" type="presParOf" srcId="{DAF0112D-D9C0-4B72-9194-5C3B03D63AAD}" destId="{423766C0-3BC1-4859-B498-D31AE4167CA7}" srcOrd="2" destOrd="0" presId="urn:microsoft.com/office/officeart/2005/8/layout/vProcess5"/>
    <dgm:cxn modelId="{EA45A469-B766-49BF-B309-47E00C56A7DA}" type="presParOf" srcId="{DAF0112D-D9C0-4B72-9194-5C3B03D63AAD}" destId="{ADE356CF-ECCC-48E7-90D3-9159B7BB8ADD}" srcOrd="3" destOrd="0" presId="urn:microsoft.com/office/officeart/2005/8/layout/vProcess5"/>
    <dgm:cxn modelId="{4707D81E-690C-4CB8-91B0-6A9724DCF3EC}" type="presParOf" srcId="{DAF0112D-D9C0-4B72-9194-5C3B03D63AAD}" destId="{8E6251BB-BA92-41E3-B339-6399140278F5}" srcOrd="4" destOrd="0" presId="urn:microsoft.com/office/officeart/2005/8/layout/vProcess5"/>
    <dgm:cxn modelId="{000B7B79-C087-446F-BF33-BE2245EF0128}" type="presParOf" srcId="{DAF0112D-D9C0-4B72-9194-5C3B03D63AAD}" destId="{6601E3C3-3183-446E-960A-DF7C13E23D27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0290B6-D232-402E-822F-FC7A616B7B16}">
      <dsp:nvSpPr>
        <dsp:cNvPr id="0" name=""/>
        <dsp:cNvSpPr/>
      </dsp:nvSpPr>
      <dsp:spPr>
        <a:xfrm>
          <a:off x="0" y="0"/>
          <a:ext cx="9261064" cy="153192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b="0" i="0" kern="1200" dirty="0"/>
            <a:t>Survey 1- </a:t>
          </a:r>
          <a:r>
            <a:rPr lang="en-GB" sz="3700" b="0" i="0" kern="1200" dirty="0" err="1"/>
            <a:t>Altuvoct</a:t>
          </a:r>
          <a:r>
            <a:rPr lang="en-GB" sz="3700" b="0" i="0" kern="1200" dirty="0"/>
            <a:t> samples &amp; </a:t>
          </a:r>
          <a:r>
            <a:rPr lang="en-GB" sz="3700" b="0" i="0" kern="1200" dirty="0" err="1"/>
            <a:t>Altuvoct-Emicizumab</a:t>
          </a:r>
          <a:r>
            <a:rPr lang="en-GB" sz="3700" b="0" i="0" kern="1200" dirty="0"/>
            <a:t> samples</a:t>
          </a:r>
          <a:endParaRPr lang="en-US" sz="3700" kern="1200" dirty="0"/>
        </a:p>
      </dsp:txBody>
      <dsp:txXfrm>
        <a:off x="44869" y="44869"/>
        <a:ext cx="7677699" cy="1442186"/>
      </dsp:txXfrm>
    </dsp:sp>
    <dsp:sp modelId="{423766C0-3BC1-4859-B498-D31AE4167CA7}">
      <dsp:nvSpPr>
        <dsp:cNvPr id="0" name=""/>
        <dsp:cNvSpPr/>
      </dsp:nvSpPr>
      <dsp:spPr>
        <a:xfrm>
          <a:off x="1634305" y="1872352"/>
          <a:ext cx="9261064" cy="153192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b="0" i="0" kern="1200" dirty="0"/>
            <a:t>Survey 2- </a:t>
          </a:r>
          <a:r>
            <a:rPr lang="en-GB" sz="3700" b="0" i="0" kern="1200" dirty="0" err="1"/>
            <a:t>Altuvoct</a:t>
          </a:r>
          <a:r>
            <a:rPr lang="en-GB" sz="3700" b="0" i="0" kern="1200" dirty="0"/>
            <a:t> Product Specific Calibrator samples</a:t>
          </a:r>
          <a:endParaRPr lang="en-US" sz="3700" kern="1200" dirty="0"/>
        </a:p>
      </dsp:txBody>
      <dsp:txXfrm>
        <a:off x="1679174" y="1917221"/>
        <a:ext cx="6541269" cy="1442186"/>
      </dsp:txXfrm>
    </dsp:sp>
    <dsp:sp modelId="{ADE356CF-ECCC-48E7-90D3-9159B7BB8ADD}">
      <dsp:nvSpPr>
        <dsp:cNvPr id="0" name=""/>
        <dsp:cNvSpPr/>
      </dsp:nvSpPr>
      <dsp:spPr>
        <a:xfrm>
          <a:off x="8265313" y="1204262"/>
          <a:ext cx="995751" cy="99575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489357" y="1204262"/>
        <a:ext cx="547663" cy="7493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52AE11-C429-4E55-A333-06991786F091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D1F30-1355-4E28-A6D3-E267073BD2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105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Requirement to supply labs with samples that could be tested with APTT reagents to show what would happen to FVIII activity results with patients on </a:t>
            </a:r>
            <a:r>
              <a:rPr lang="en-GB" dirty="0" err="1"/>
              <a:t>Altuvoct</a:t>
            </a:r>
            <a:r>
              <a:rPr lang="en-GB" dirty="0"/>
              <a:t>-Data gathering to generate information to participants</a:t>
            </a:r>
          </a:p>
          <a:p>
            <a:endParaRPr lang="en-GB" dirty="0"/>
          </a:p>
          <a:p>
            <a:r>
              <a:rPr lang="en-GB" dirty="0"/>
              <a:t>A need to supply product specific calibrator in real-world situation-can it be done for labs who use a different APTT reagent than Actin FSL?. Can Chromogenic assay kits actually be used when field studies stated that all chromogenic kits over-estimated results by 2.5 fold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ED1F30-1355-4E28-A6D3-E267073BD2A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338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44DB-A6E8-4B5A-9064-4F2EAE8F174A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8CE4E-2CE7-472F-AE8C-403F45F67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392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44DB-A6E8-4B5A-9064-4F2EAE8F174A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8CE4E-2CE7-472F-AE8C-403F45F67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758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44DB-A6E8-4B5A-9064-4F2EAE8F174A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8CE4E-2CE7-472F-AE8C-403F45F67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6980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44DB-A6E8-4B5A-9064-4F2EAE8F174A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8CE4E-2CE7-472F-AE8C-403F45F67123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0323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44DB-A6E8-4B5A-9064-4F2EAE8F174A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8CE4E-2CE7-472F-AE8C-403F45F67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934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44DB-A6E8-4B5A-9064-4F2EAE8F174A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8CE4E-2CE7-472F-AE8C-403F45F67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7112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44DB-A6E8-4B5A-9064-4F2EAE8F174A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8CE4E-2CE7-472F-AE8C-403F45F67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462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44DB-A6E8-4B5A-9064-4F2EAE8F174A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8CE4E-2CE7-472F-AE8C-403F45F67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1580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44DB-A6E8-4B5A-9064-4F2EAE8F174A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8CE4E-2CE7-472F-AE8C-403F45F67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817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44DB-A6E8-4B5A-9064-4F2EAE8F174A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8CE4E-2CE7-472F-AE8C-403F45F67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379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44DB-A6E8-4B5A-9064-4F2EAE8F174A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8CE4E-2CE7-472F-AE8C-403F45F67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191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44DB-A6E8-4B5A-9064-4F2EAE8F174A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8CE4E-2CE7-472F-AE8C-403F45F67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467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44DB-A6E8-4B5A-9064-4F2EAE8F174A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8CE4E-2CE7-472F-AE8C-403F45F67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293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44DB-A6E8-4B5A-9064-4F2EAE8F174A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8CE4E-2CE7-472F-AE8C-403F45F67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144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44DB-A6E8-4B5A-9064-4F2EAE8F174A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8CE4E-2CE7-472F-AE8C-403F45F67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909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44DB-A6E8-4B5A-9064-4F2EAE8F174A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8CE4E-2CE7-472F-AE8C-403F45F67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896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44DB-A6E8-4B5A-9064-4F2EAE8F174A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8CE4E-2CE7-472F-AE8C-403F45F67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09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8A144DB-A6E8-4B5A-9064-4F2EAE8F174A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8CE4E-2CE7-472F-AE8C-403F45F67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4426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mailto:anna.williams79@nhs.ne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7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9" name="Rectangle 1038">
            <a:extLst>
              <a:ext uri="{FF2B5EF4-FFF2-40B4-BE49-F238E27FC236}">
                <a16:creationId xmlns:a16="http://schemas.microsoft.com/office/drawing/2014/main" id="{C28D0172-F2E0-4763-9C35-F02266495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5"/>
            <a:ext cx="12191695" cy="47307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0" name="Freeform: Shape 1039">
            <a:extLst>
              <a:ext uri="{FF2B5EF4-FFF2-40B4-BE49-F238E27FC236}">
                <a16:creationId xmlns:a16="http://schemas.microsoft.com/office/drawing/2014/main" id="{DF6FB2B2-CE21-407F-B22E-302DADC2C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55533"/>
            <a:ext cx="12192000" cy="2802467"/>
          </a:xfrm>
          <a:custGeom>
            <a:avLst/>
            <a:gdLst>
              <a:gd name="connsiteX0" fmla="*/ 1 w 12192000"/>
              <a:gd name="connsiteY0" fmla="*/ 0 h 2802467"/>
              <a:gd name="connsiteX1" fmla="*/ 71932 w 12192000"/>
              <a:gd name="connsiteY1" fmla="*/ 12261 h 2802467"/>
              <a:gd name="connsiteX2" fmla="*/ 282848 w 12192000"/>
              <a:gd name="connsiteY2" fmla="*/ 48342 h 2802467"/>
              <a:gd name="connsiteX3" fmla="*/ 436464 w 12192000"/>
              <a:gd name="connsiteY3" fmla="*/ 73565 h 2802467"/>
              <a:gd name="connsiteX4" fmla="*/ 619339 w 12192000"/>
              <a:gd name="connsiteY4" fmla="*/ 100188 h 2802467"/>
              <a:gd name="connsiteX5" fmla="*/ 836351 w 12192000"/>
              <a:gd name="connsiteY5" fmla="*/ 132066 h 2802467"/>
              <a:gd name="connsiteX6" fmla="*/ 1076528 w 12192000"/>
              <a:gd name="connsiteY6" fmla="*/ 165696 h 2802467"/>
              <a:gd name="connsiteX7" fmla="*/ 1347183 w 12192000"/>
              <a:gd name="connsiteY7" fmla="*/ 201077 h 2802467"/>
              <a:gd name="connsiteX8" fmla="*/ 1642223 w 12192000"/>
              <a:gd name="connsiteY8" fmla="*/ 238560 h 2802467"/>
              <a:gd name="connsiteX9" fmla="*/ 1962864 w 12192000"/>
              <a:gd name="connsiteY9" fmla="*/ 276043 h 2802467"/>
              <a:gd name="connsiteX10" fmla="*/ 2304232 w 12192000"/>
              <a:gd name="connsiteY10" fmla="*/ 314226 h 2802467"/>
              <a:gd name="connsiteX11" fmla="*/ 2672421 w 12192000"/>
              <a:gd name="connsiteY11" fmla="*/ 349608 h 2802467"/>
              <a:gd name="connsiteX12" fmla="*/ 3057678 w 12192000"/>
              <a:gd name="connsiteY12" fmla="*/ 383587 h 2802467"/>
              <a:gd name="connsiteX13" fmla="*/ 3464881 w 12192000"/>
              <a:gd name="connsiteY13" fmla="*/ 414415 h 2802467"/>
              <a:gd name="connsiteX14" fmla="*/ 3889152 w 12192000"/>
              <a:gd name="connsiteY14" fmla="*/ 443840 h 2802467"/>
              <a:gd name="connsiteX15" fmla="*/ 4331710 w 12192000"/>
              <a:gd name="connsiteY15" fmla="*/ 471515 h 2802467"/>
              <a:gd name="connsiteX16" fmla="*/ 4558476 w 12192000"/>
              <a:gd name="connsiteY16" fmla="*/ 481323 h 2802467"/>
              <a:gd name="connsiteX17" fmla="*/ 4790118 w 12192000"/>
              <a:gd name="connsiteY17" fmla="*/ 492183 h 2802467"/>
              <a:gd name="connsiteX18" fmla="*/ 5025418 w 12192000"/>
              <a:gd name="connsiteY18" fmla="*/ 502342 h 2802467"/>
              <a:gd name="connsiteX19" fmla="*/ 5261937 w 12192000"/>
              <a:gd name="connsiteY19" fmla="*/ 508998 h 2802467"/>
              <a:gd name="connsiteX20" fmla="*/ 5503332 w 12192000"/>
              <a:gd name="connsiteY20" fmla="*/ 514953 h 2802467"/>
              <a:gd name="connsiteX21" fmla="*/ 5747166 w 12192000"/>
              <a:gd name="connsiteY21" fmla="*/ 521259 h 2802467"/>
              <a:gd name="connsiteX22" fmla="*/ 5995877 w 12192000"/>
              <a:gd name="connsiteY22" fmla="*/ 525462 h 2802467"/>
              <a:gd name="connsiteX23" fmla="*/ 6247026 w 12192000"/>
              <a:gd name="connsiteY23" fmla="*/ 525462 h 2802467"/>
              <a:gd name="connsiteX24" fmla="*/ 6500613 w 12192000"/>
              <a:gd name="connsiteY24" fmla="*/ 527564 h 2802467"/>
              <a:gd name="connsiteX25" fmla="*/ 6756639 w 12192000"/>
              <a:gd name="connsiteY25" fmla="*/ 525462 h 2802467"/>
              <a:gd name="connsiteX26" fmla="*/ 7016322 w 12192000"/>
              <a:gd name="connsiteY26" fmla="*/ 521259 h 2802467"/>
              <a:gd name="connsiteX27" fmla="*/ 7276005 w 12192000"/>
              <a:gd name="connsiteY27" fmla="*/ 517405 h 2802467"/>
              <a:gd name="connsiteX28" fmla="*/ 7539345 w 12192000"/>
              <a:gd name="connsiteY28" fmla="*/ 508998 h 2802467"/>
              <a:gd name="connsiteX29" fmla="*/ 7805124 w 12192000"/>
              <a:gd name="connsiteY29" fmla="*/ 500240 h 2802467"/>
              <a:gd name="connsiteX30" fmla="*/ 8070903 w 12192000"/>
              <a:gd name="connsiteY30" fmla="*/ 490081 h 2802467"/>
              <a:gd name="connsiteX31" fmla="*/ 8339121 w 12192000"/>
              <a:gd name="connsiteY31" fmla="*/ 475719 h 2802467"/>
              <a:gd name="connsiteX32" fmla="*/ 8609776 w 12192000"/>
              <a:gd name="connsiteY32" fmla="*/ 458553 h 2802467"/>
              <a:gd name="connsiteX33" fmla="*/ 8881651 w 12192000"/>
              <a:gd name="connsiteY33" fmla="*/ 442089 h 2802467"/>
              <a:gd name="connsiteX34" fmla="*/ 9153526 w 12192000"/>
              <a:gd name="connsiteY34" fmla="*/ 421070 h 2802467"/>
              <a:gd name="connsiteX35" fmla="*/ 9429058 w 12192000"/>
              <a:gd name="connsiteY35" fmla="*/ 395848 h 2802467"/>
              <a:gd name="connsiteX36" fmla="*/ 9700933 w 12192000"/>
              <a:gd name="connsiteY36" fmla="*/ 370626 h 2802467"/>
              <a:gd name="connsiteX37" fmla="*/ 9977684 w 12192000"/>
              <a:gd name="connsiteY37" fmla="*/ 341550 h 2802467"/>
              <a:gd name="connsiteX38" fmla="*/ 10255655 w 12192000"/>
              <a:gd name="connsiteY38" fmla="*/ 309672 h 2802467"/>
              <a:gd name="connsiteX39" fmla="*/ 10529968 w 12192000"/>
              <a:gd name="connsiteY39" fmla="*/ 276043 h 2802467"/>
              <a:gd name="connsiteX40" fmla="*/ 10807939 w 12192000"/>
              <a:gd name="connsiteY40" fmla="*/ 236808 h 2802467"/>
              <a:gd name="connsiteX41" fmla="*/ 11084690 w 12192000"/>
              <a:gd name="connsiteY41" fmla="*/ 194771 h 2802467"/>
              <a:gd name="connsiteX42" fmla="*/ 11362661 w 12192000"/>
              <a:gd name="connsiteY42" fmla="*/ 153085 h 2802467"/>
              <a:gd name="connsiteX43" fmla="*/ 11639412 w 12192000"/>
              <a:gd name="connsiteY43" fmla="*/ 104392 h 2802467"/>
              <a:gd name="connsiteX44" fmla="*/ 11914945 w 12192000"/>
              <a:gd name="connsiteY44" fmla="*/ 54648 h 2802467"/>
              <a:gd name="connsiteX45" fmla="*/ 12191696 w 12192000"/>
              <a:gd name="connsiteY45" fmla="*/ 2452 h 2802467"/>
              <a:gd name="connsiteX46" fmla="*/ 12191696 w 12192000"/>
              <a:gd name="connsiteY46" fmla="*/ 2236410 h 2802467"/>
              <a:gd name="connsiteX47" fmla="*/ 12192000 w 12192000"/>
              <a:gd name="connsiteY47" fmla="*/ 2236410 h 2802467"/>
              <a:gd name="connsiteX48" fmla="*/ 12192000 w 12192000"/>
              <a:gd name="connsiteY48" fmla="*/ 2802467 h 2802467"/>
              <a:gd name="connsiteX49" fmla="*/ 12191696 w 12192000"/>
              <a:gd name="connsiteY49" fmla="*/ 2802467 h 2802467"/>
              <a:gd name="connsiteX50" fmla="*/ 0 w 12192000"/>
              <a:gd name="connsiteY50" fmla="*/ 2802467 h 2802467"/>
              <a:gd name="connsiteX51" fmla="*/ 0 w 12192000"/>
              <a:gd name="connsiteY51" fmla="*/ 2236410 h 2802467"/>
              <a:gd name="connsiteX52" fmla="*/ 1 w 12192000"/>
              <a:gd name="connsiteY52" fmla="*/ 2236410 h 2802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2192000" h="2802467">
                <a:moveTo>
                  <a:pt x="1" y="0"/>
                </a:moveTo>
                <a:lnTo>
                  <a:pt x="71932" y="12261"/>
                </a:lnTo>
                <a:lnTo>
                  <a:pt x="282848" y="48342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3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6"/>
                </a:lnTo>
                <a:lnTo>
                  <a:pt x="2672421" y="349608"/>
                </a:lnTo>
                <a:lnTo>
                  <a:pt x="3057678" y="383587"/>
                </a:lnTo>
                <a:lnTo>
                  <a:pt x="3464881" y="414415"/>
                </a:lnTo>
                <a:lnTo>
                  <a:pt x="3889152" y="443840"/>
                </a:lnTo>
                <a:lnTo>
                  <a:pt x="4331710" y="471515"/>
                </a:lnTo>
                <a:lnTo>
                  <a:pt x="4558476" y="481323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6" y="521259"/>
                </a:lnTo>
                <a:lnTo>
                  <a:pt x="5995877" y="525462"/>
                </a:lnTo>
                <a:lnTo>
                  <a:pt x="6247026" y="525462"/>
                </a:lnTo>
                <a:lnTo>
                  <a:pt x="6500613" y="527564"/>
                </a:lnTo>
                <a:lnTo>
                  <a:pt x="6756639" y="525462"/>
                </a:lnTo>
                <a:lnTo>
                  <a:pt x="7016322" y="521259"/>
                </a:lnTo>
                <a:lnTo>
                  <a:pt x="7276005" y="517405"/>
                </a:lnTo>
                <a:lnTo>
                  <a:pt x="7539345" y="508998"/>
                </a:lnTo>
                <a:lnTo>
                  <a:pt x="7805124" y="500240"/>
                </a:lnTo>
                <a:lnTo>
                  <a:pt x="8070903" y="490081"/>
                </a:lnTo>
                <a:lnTo>
                  <a:pt x="8339121" y="475719"/>
                </a:lnTo>
                <a:lnTo>
                  <a:pt x="8609776" y="458553"/>
                </a:lnTo>
                <a:lnTo>
                  <a:pt x="8881651" y="442089"/>
                </a:lnTo>
                <a:lnTo>
                  <a:pt x="9153526" y="421070"/>
                </a:lnTo>
                <a:lnTo>
                  <a:pt x="9429058" y="395848"/>
                </a:lnTo>
                <a:lnTo>
                  <a:pt x="9700933" y="370626"/>
                </a:lnTo>
                <a:lnTo>
                  <a:pt x="9977684" y="341550"/>
                </a:lnTo>
                <a:lnTo>
                  <a:pt x="10255655" y="309672"/>
                </a:lnTo>
                <a:lnTo>
                  <a:pt x="10529968" y="276043"/>
                </a:lnTo>
                <a:lnTo>
                  <a:pt x="10807939" y="236808"/>
                </a:lnTo>
                <a:lnTo>
                  <a:pt x="11084690" y="194771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236410"/>
                </a:lnTo>
                <a:lnTo>
                  <a:pt x="12192000" y="2236410"/>
                </a:lnTo>
                <a:lnTo>
                  <a:pt x="12192000" y="2802467"/>
                </a:lnTo>
                <a:lnTo>
                  <a:pt x="12191696" y="2802467"/>
                </a:lnTo>
                <a:lnTo>
                  <a:pt x="0" y="2802467"/>
                </a:lnTo>
                <a:lnTo>
                  <a:pt x="0" y="2236410"/>
                </a:lnTo>
                <a:lnTo>
                  <a:pt x="1" y="223641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1" name="Freeform 16">
            <a:extLst>
              <a:ext uri="{FF2B5EF4-FFF2-40B4-BE49-F238E27FC236}">
                <a16:creationId xmlns:a16="http://schemas.microsoft.com/office/drawing/2014/main" id="{9F2851FB-E841-4509-8A6D-A416376EA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3753695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32A2B5-D6D5-91B2-1198-1AFE6FCF0B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505" y="623571"/>
            <a:ext cx="10260990" cy="3523885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GB" sz="8000"/>
              <a:t>UK NEQAS BC Altuvoct</a:t>
            </a:r>
            <a:br>
              <a:rPr lang="en-GB" sz="8000"/>
            </a:br>
            <a:r>
              <a:rPr lang="en-GB" sz="8000"/>
              <a:t>Surveys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89D78B-BB5D-0886-E781-37CF6DA14D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505" y="4777380"/>
            <a:ext cx="10260990" cy="1209763"/>
          </a:xfrm>
        </p:spPr>
        <p:txBody>
          <a:bodyPr>
            <a:normAutofit/>
          </a:bodyPr>
          <a:lstStyle/>
          <a:p>
            <a:pPr algn="ctr"/>
            <a:r>
              <a:rPr lang="en-GB" sz="2400" dirty="0">
                <a:solidFill>
                  <a:schemeClr val="bg2"/>
                </a:solidFill>
              </a:rPr>
              <a:t>Anna Williams</a:t>
            </a:r>
          </a:p>
        </p:txBody>
      </p:sp>
      <p:pic>
        <p:nvPicPr>
          <p:cNvPr id="1026" name="Picture 1">
            <a:extLst>
              <a:ext uri="{FF2B5EF4-FFF2-40B4-BE49-F238E27FC236}">
                <a16:creationId xmlns:a16="http://schemas.microsoft.com/office/drawing/2014/main" id="{1443CC21-EAA2-A718-E103-8CE6777E9B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8186" y="5382261"/>
            <a:ext cx="2602522" cy="906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47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083"/>
    </mc:Choice>
    <mc:Fallback xmlns="">
      <p:transition spd="slow" advTm="130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D0957B-1B2C-419E-D623-CDCAA2E3EF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F0D315C-CF77-D4FF-30D6-D844A9F10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8EDDBF-06B7-34D6-1144-D7EF8F9D0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89AAF963-8E2D-43A3-67C6-05615DBA3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3E0E4404-C45C-3F59-9D78-2797230F6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C5FB92-E3CE-2E4C-A912-6834E42BA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Survey 2-Chromogenic assay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4D30F-2E90-2CEF-924A-6CF973890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022" y="2500530"/>
            <a:ext cx="10850377" cy="539301"/>
          </a:xfrm>
        </p:spPr>
        <p:txBody>
          <a:bodyPr>
            <a:normAutofit/>
          </a:bodyPr>
          <a:lstStyle/>
          <a:p>
            <a:r>
              <a:rPr lang="en-GB" dirty="0"/>
              <a:t>The overall median for FVIII ALT 25:02 = 14.2 IU/dL and FVIII ALT 25:03 = 49.0 IU/dL.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07B4B4-6065-293A-998D-F22ED381FF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4997" y="309604"/>
            <a:ext cx="1571429" cy="571429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096FCDD-D3A7-94BA-DB98-A281E9BC36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701580"/>
              </p:ext>
            </p:extLst>
          </p:nvPr>
        </p:nvGraphicFramePr>
        <p:xfrm>
          <a:off x="303563" y="3472745"/>
          <a:ext cx="5613403" cy="31454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1493">
                  <a:extLst>
                    <a:ext uri="{9D8B030D-6E8A-4147-A177-3AD203B41FA5}">
                      <a16:colId xmlns:a16="http://schemas.microsoft.com/office/drawing/2014/main" val="3804451743"/>
                    </a:ext>
                  </a:extLst>
                </a:gridCol>
                <a:gridCol w="397396">
                  <a:extLst>
                    <a:ext uri="{9D8B030D-6E8A-4147-A177-3AD203B41FA5}">
                      <a16:colId xmlns:a16="http://schemas.microsoft.com/office/drawing/2014/main" val="4034400449"/>
                    </a:ext>
                  </a:extLst>
                </a:gridCol>
                <a:gridCol w="895405">
                  <a:extLst>
                    <a:ext uri="{9D8B030D-6E8A-4147-A177-3AD203B41FA5}">
                      <a16:colId xmlns:a16="http://schemas.microsoft.com/office/drawing/2014/main" val="2144325324"/>
                    </a:ext>
                  </a:extLst>
                </a:gridCol>
                <a:gridCol w="602311">
                  <a:extLst>
                    <a:ext uri="{9D8B030D-6E8A-4147-A177-3AD203B41FA5}">
                      <a16:colId xmlns:a16="http://schemas.microsoft.com/office/drawing/2014/main" val="3613249740"/>
                    </a:ext>
                  </a:extLst>
                </a:gridCol>
                <a:gridCol w="584928">
                  <a:extLst>
                    <a:ext uri="{9D8B030D-6E8A-4147-A177-3AD203B41FA5}">
                      <a16:colId xmlns:a16="http://schemas.microsoft.com/office/drawing/2014/main" val="3542256436"/>
                    </a:ext>
                  </a:extLst>
                </a:gridCol>
                <a:gridCol w="931870">
                  <a:extLst>
                    <a:ext uri="{9D8B030D-6E8A-4147-A177-3AD203B41FA5}">
                      <a16:colId xmlns:a16="http://schemas.microsoft.com/office/drawing/2014/main" val="3968430333"/>
                    </a:ext>
                  </a:extLst>
                </a:gridCol>
              </a:tblGrid>
              <a:tr h="4794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 FVIII ALT 25:02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median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CV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UOM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Range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8668655"/>
                  </a:ext>
                </a:extLst>
              </a:tr>
              <a:tr h="2573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Siemens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11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0.3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12.0-15.0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0307726"/>
                  </a:ext>
                </a:extLst>
              </a:tr>
              <a:tr h="2573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Electrochrome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14.2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NA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2973899"/>
                  </a:ext>
                </a:extLst>
              </a:tr>
              <a:tr h="5324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 err="1">
                          <a:effectLst/>
                        </a:rPr>
                        <a:t>Chromogenix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 err="1">
                          <a:effectLst/>
                        </a:rPr>
                        <a:t>coamatic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17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1.01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14.6-17.0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266881"/>
                  </a:ext>
                </a:extLst>
              </a:tr>
              <a:tr h="5324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Hyphen biophen- human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16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1.13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14.9-18.0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8555695"/>
                  </a:ext>
                </a:extLst>
              </a:tr>
              <a:tr h="807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Hyphen </a:t>
                      </a:r>
                      <a:r>
                        <a:rPr lang="en-GB" sz="1400" dirty="0" err="1">
                          <a:effectLst/>
                        </a:rPr>
                        <a:t>biophen</a:t>
                      </a:r>
                      <a:r>
                        <a:rPr lang="en-GB" sz="1400" dirty="0">
                          <a:effectLst/>
                        </a:rPr>
                        <a:t> human/bovine mix (</a:t>
                      </a:r>
                      <a:r>
                        <a:rPr lang="en-GB" sz="1400" dirty="0" err="1">
                          <a:effectLst/>
                        </a:rPr>
                        <a:t>Varient</a:t>
                      </a:r>
                      <a:r>
                        <a:rPr lang="en-GB" sz="1400" dirty="0">
                          <a:effectLst/>
                        </a:rPr>
                        <a:t>)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13.6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NA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0612271"/>
                  </a:ext>
                </a:extLst>
              </a:tr>
              <a:tr h="2573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Overall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19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14.2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10.3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0.43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12.0-18.0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1465744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895939F-8A0E-93BE-EA90-68125747EE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2395232"/>
              </p:ext>
            </p:extLst>
          </p:nvPr>
        </p:nvGraphicFramePr>
        <p:xfrm>
          <a:off x="6438899" y="3472745"/>
          <a:ext cx="5613401" cy="31241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4880">
                  <a:extLst>
                    <a:ext uri="{9D8B030D-6E8A-4147-A177-3AD203B41FA5}">
                      <a16:colId xmlns:a16="http://schemas.microsoft.com/office/drawing/2014/main" val="1807816088"/>
                    </a:ext>
                  </a:extLst>
                </a:gridCol>
                <a:gridCol w="395507">
                  <a:extLst>
                    <a:ext uri="{9D8B030D-6E8A-4147-A177-3AD203B41FA5}">
                      <a16:colId xmlns:a16="http://schemas.microsoft.com/office/drawing/2014/main" val="2921332604"/>
                    </a:ext>
                  </a:extLst>
                </a:gridCol>
                <a:gridCol w="891149">
                  <a:extLst>
                    <a:ext uri="{9D8B030D-6E8A-4147-A177-3AD203B41FA5}">
                      <a16:colId xmlns:a16="http://schemas.microsoft.com/office/drawing/2014/main" val="3712754018"/>
                    </a:ext>
                  </a:extLst>
                </a:gridCol>
                <a:gridCol w="722019">
                  <a:extLst>
                    <a:ext uri="{9D8B030D-6E8A-4147-A177-3AD203B41FA5}">
                      <a16:colId xmlns:a16="http://schemas.microsoft.com/office/drawing/2014/main" val="1350067149"/>
                    </a:ext>
                  </a:extLst>
                </a:gridCol>
                <a:gridCol w="722019">
                  <a:extLst>
                    <a:ext uri="{9D8B030D-6E8A-4147-A177-3AD203B41FA5}">
                      <a16:colId xmlns:a16="http://schemas.microsoft.com/office/drawing/2014/main" val="2399884437"/>
                    </a:ext>
                  </a:extLst>
                </a:gridCol>
                <a:gridCol w="1027827">
                  <a:extLst>
                    <a:ext uri="{9D8B030D-6E8A-4147-A177-3AD203B41FA5}">
                      <a16:colId xmlns:a16="http://schemas.microsoft.com/office/drawing/2014/main" val="657233793"/>
                    </a:ext>
                  </a:extLst>
                </a:gridCol>
              </a:tblGrid>
              <a:tr h="3999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FVIII ALT 25:03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n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median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CV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UOM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Range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2761922"/>
                  </a:ext>
                </a:extLst>
              </a:tr>
              <a:tr h="351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Siemens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11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48.4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10.1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1.81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34.0-53.5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4283597"/>
                  </a:ext>
                </a:extLst>
              </a:tr>
              <a:tr h="351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 err="1">
                          <a:effectLst/>
                        </a:rPr>
                        <a:t>Electrochrome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60.6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NA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1168635"/>
                  </a:ext>
                </a:extLst>
              </a:tr>
              <a:tr h="4201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 err="1">
                          <a:effectLst/>
                        </a:rPr>
                        <a:t>Chromogenix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coamatic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56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4.8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56.0-67.6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6881966"/>
                  </a:ext>
                </a:extLst>
              </a:tr>
              <a:tr h="4201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Hyphen biophen- human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52.3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10.2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34.0-53.5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8076009"/>
                  </a:ext>
                </a:extLst>
              </a:tr>
              <a:tr h="6373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Hyphen </a:t>
                      </a:r>
                      <a:r>
                        <a:rPr lang="en-GB" sz="1400" dirty="0" err="1">
                          <a:effectLst/>
                        </a:rPr>
                        <a:t>biophen</a:t>
                      </a:r>
                      <a:r>
                        <a:rPr lang="en-GB" sz="1400" dirty="0">
                          <a:effectLst/>
                        </a:rPr>
                        <a:t> human/bovine mix (</a:t>
                      </a:r>
                      <a:r>
                        <a:rPr lang="en-GB" sz="1400" dirty="0" err="1">
                          <a:effectLst/>
                        </a:rPr>
                        <a:t>Varient</a:t>
                      </a:r>
                      <a:r>
                        <a:rPr lang="en-GB" sz="1400" dirty="0">
                          <a:effectLst/>
                        </a:rPr>
                        <a:t>)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48.2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NA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3194294"/>
                  </a:ext>
                </a:extLst>
              </a:tr>
              <a:tr h="351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Overall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19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49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16.1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2.4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34.0-67.6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93793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08569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32253"/>
    </mc:Choice>
    <mc:Fallback xmlns="">
      <p:transition spd="slow" advTm="32253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8CAFE0-8DF0-8EB9-71F9-BB64D2CBF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7AF2262-FE08-2CBE-C7AD-9F10E4B79F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90FB67-1D38-BC3B-1ABD-D67C90049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6C18C034-CD4A-568B-C23A-5BCBAF3E22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A433E1BF-6F57-7C97-1992-ED6EC9B7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9CB50D-1097-3E4B-6A19-BDC67F228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Survey 2-Conclusion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F221C-B9E8-6608-EB0C-60F75266F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E784EE-D71A-C7AF-D911-B2A8F93650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4997" y="309604"/>
            <a:ext cx="1571429" cy="57142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F32B9E3-899E-A612-A179-B21A28D0A16D}"/>
              </a:ext>
            </a:extLst>
          </p:cNvPr>
          <p:cNvSpPr txBox="1"/>
          <p:nvPr/>
        </p:nvSpPr>
        <p:spPr>
          <a:xfrm>
            <a:off x="292100" y="2432445"/>
            <a:ext cx="109601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Product specific calibrator </a:t>
            </a:r>
            <a:r>
              <a:rPr lang="en-GB"/>
              <a:t>material confirms </a:t>
            </a:r>
            <a:r>
              <a:rPr lang="en-GB" dirty="0"/>
              <a:t>that a larger range of APTT reagents can be used when measuring samples containing </a:t>
            </a:r>
            <a:r>
              <a:rPr lang="en-GB" dirty="0" err="1"/>
              <a:t>Altuvoct</a:t>
            </a:r>
            <a:r>
              <a:rPr lang="en-GB" dirty="0"/>
              <a:t>. </a:t>
            </a:r>
          </a:p>
          <a:p>
            <a:r>
              <a:rPr lang="en-GB" dirty="0"/>
              <a:t>Including the widely used APTT reagents of </a:t>
            </a:r>
            <a:r>
              <a:rPr lang="en-GB" dirty="0" err="1"/>
              <a:t>Synthasil</a:t>
            </a:r>
            <a:r>
              <a:rPr lang="en-GB" dirty="0"/>
              <a:t> and Actin FS, that previously were suggested to over- and under-estimate FVIII Activity compared to target potency of sample</a:t>
            </a:r>
            <a:r>
              <a:rPr lang="en-GB" baseline="30000" dirty="0"/>
              <a:t>1&amp;2</a:t>
            </a:r>
            <a:r>
              <a:rPr lang="en-GB" dirty="0"/>
              <a:t>. </a:t>
            </a:r>
          </a:p>
          <a:p>
            <a:endParaRPr lang="en-GB" dirty="0"/>
          </a:p>
          <a:p>
            <a:r>
              <a:rPr lang="en-GB" dirty="0"/>
              <a:t>However, this is still not true for the APTT reagents of </a:t>
            </a:r>
            <a:r>
              <a:rPr lang="en-GB" dirty="0" err="1"/>
              <a:t>Pathromtin</a:t>
            </a:r>
            <a:r>
              <a:rPr lang="en-GB" dirty="0"/>
              <a:t> SL and </a:t>
            </a:r>
            <a:r>
              <a:rPr lang="en-GB" dirty="0" err="1"/>
              <a:t>Synthafax</a:t>
            </a:r>
            <a:r>
              <a:rPr lang="en-GB" dirty="0"/>
              <a:t> , as both over-estimate FVIII results by 1.5 fold. 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Documented literature and our UK NEQAS BC global study suggested that chromogenic assays should never be used when monitoring samples containing </a:t>
            </a:r>
            <a:r>
              <a:rPr lang="en-GB" dirty="0" err="1"/>
              <a:t>Altuvoct</a:t>
            </a:r>
            <a:r>
              <a:rPr lang="en-GB" dirty="0"/>
              <a:t>. This survey has shown that with the use of a product specific calibrator, any chromogenic assay can be used and the FVIII activity recovery is acceptable towards the target potency. </a:t>
            </a:r>
          </a:p>
        </p:txBody>
      </p:sp>
    </p:spTree>
    <p:extLst>
      <p:ext uri="{BB962C8B-B14F-4D97-AF65-F5344CB8AC3E}">
        <p14:creationId xmlns:p14="http://schemas.microsoft.com/office/powerpoint/2010/main" val="33940092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32253"/>
    </mc:Choice>
    <mc:Fallback xmlns="">
      <p:transition spd="slow" advTm="32253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88000"/>
                <a:satMod val="130000"/>
                <a:lumMod val="124000"/>
              </a:schemeClr>
            </a:gs>
            <a:gs pos="100000">
              <a:schemeClr val="bg2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F2A12-A440-4A79-B5C0-8525C0B43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1447800"/>
            <a:ext cx="6974915" cy="541020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72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Thank you for listening</a:t>
            </a:r>
            <a:br>
              <a:rPr lang="en-US" sz="72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br>
              <a:rPr lang="en-US" sz="72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31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  <a:hlinkClick r:id="rId2"/>
              </a:rPr>
              <a:t>anna.williams79@nhs.net</a:t>
            </a:r>
            <a:br>
              <a:rPr lang="en-US" sz="72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sz="7200" b="0" i="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1A2D72-2259-2F3A-C6C9-AE398E3C65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4997" y="167003"/>
            <a:ext cx="1571429" cy="5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6716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25"/>
    </mc:Choice>
    <mc:Fallback xmlns="">
      <p:transition spd="slow" advTm="25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25482F9D-E110-434E-9B4F-41A3F5CB2A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7">
            <a:extLst>
              <a:ext uri="{FF2B5EF4-FFF2-40B4-BE49-F238E27FC236}">
                <a16:creationId xmlns:a16="http://schemas.microsoft.com/office/drawing/2014/main" id="{5779FF2E-BB5C-4805-AAD5-275495A2B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1FE1BA-5F04-6178-68CF-A01FF0C7E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EBEBEB"/>
                </a:solidFill>
              </a:rPr>
              <a:t>Content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EB83258-50E7-4A51-8C48-ADA7CD7FCA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A4188960-1398-409C-BA5D-F87CCB7433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095141-3675-B040-D036-AB571B47AC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4992" y="353740"/>
            <a:ext cx="1560711" cy="560881"/>
          </a:xfrm>
          <a:prstGeom prst="rect">
            <a:avLst/>
          </a:prstGeom>
        </p:spPr>
      </p:pic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7DD9F5E8-D629-E843-893A-CA61BD597B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6705432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0064335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9055"/>
    </mc:Choice>
    <mc:Fallback xmlns="">
      <p:transition spd="slow" advTm="9055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D76C74-5F49-0CC9-BE0A-6204651CC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Survey 1-FVIII assays for post infusion monitoring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01E710-5A5C-E0BE-4EED-469A668B46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4997" y="309604"/>
            <a:ext cx="1571429" cy="571429"/>
          </a:xfrm>
          <a:prstGeom prst="rect">
            <a:avLst/>
          </a:prstGeom>
        </p:spPr>
      </p:pic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0ABFDB41-8652-DA89-B923-D9441C8AC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1" y="2252588"/>
            <a:ext cx="11468100" cy="4195481"/>
          </a:xfrm>
        </p:spPr>
        <p:txBody>
          <a:bodyPr>
            <a:normAutofit/>
          </a:bodyPr>
          <a:lstStyle/>
          <a:p>
            <a:r>
              <a:rPr lang="en-GB" dirty="0"/>
              <a:t>The first UK NEQAS BC </a:t>
            </a:r>
            <a:r>
              <a:rPr lang="en-GB" dirty="0" err="1"/>
              <a:t>Altuvoct</a:t>
            </a:r>
            <a:r>
              <a:rPr lang="en-GB" dirty="0"/>
              <a:t> survey</a:t>
            </a:r>
          </a:p>
          <a:p>
            <a:r>
              <a:rPr lang="en-GB" dirty="0"/>
              <a:t>2 categories of samples; </a:t>
            </a:r>
          </a:p>
          <a:p>
            <a:pPr lvl="1"/>
            <a:r>
              <a:rPr lang="en-GB" dirty="0"/>
              <a:t>In-vitro spiked FVIII deficient plasma (FVIII &lt;1IU/dL) with </a:t>
            </a:r>
            <a:r>
              <a:rPr lang="en-GB" dirty="0" err="1"/>
              <a:t>Altuvoct</a:t>
            </a:r>
            <a:r>
              <a:rPr lang="en-GB" dirty="0"/>
              <a:t> at varying concentrations including levels at 5 (EFA 24:01), 20 (EFA 24:02), 50 (EFA 24:03) &amp; 100 (EFA 24:04) IU/dL.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B31166">
                  <a:lumMod val="60000"/>
                  <a:lumOff val="40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Concomitant in-vitro spiked FVIII deficient plasma with </a:t>
            </a:r>
            <a:r>
              <a:rPr kumimoji="0" lang="en-GB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Altuvoct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 and </a:t>
            </a:r>
            <a:r>
              <a:rPr kumimoji="0" lang="en-GB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Emicizumb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 at varying concentrations including 50IU/dL Alt &amp; </a:t>
            </a:r>
            <a:r>
              <a:rPr lang="en-GB" sz="18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20µg/ml EMI,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50IU/dL Alt &amp; </a:t>
            </a:r>
            <a:r>
              <a:rPr lang="en-GB" kern="0" dirty="0">
                <a:solidFill>
                  <a:srgbClr val="000000"/>
                </a:solidFill>
                <a:latin typeface="Century Gothic" panose="020B0502020202020204"/>
              </a:rPr>
              <a:t>5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+mj-cs"/>
              </a:rPr>
              <a:t>0µg/ml EMI, </a:t>
            </a:r>
            <a:r>
              <a:rPr lang="en-GB" dirty="0">
                <a:solidFill>
                  <a:prstClr val="black"/>
                </a:solidFill>
                <a:latin typeface="Century Gothic" panose="020B0502020202020204"/>
              </a:rPr>
              <a:t>10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0IU/dL Alt &amp; 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+mj-cs"/>
              </a:rPr>
              <a:t>20µg/ml EMI and </a:t>
            </a:r>
            <a:r>
              <a:rPr lang="en-GB" dirty="0">
                <a:solidFill>
                  <a:prstClr val="black"/>
                </a:solidFill>
                <a:latin typeface="Century Gothic" panose="020B0502020202020204"/>
              </a:rPr>
              <a:t>10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0IU/dL Alt &amp; </a:t>
            </a:r>
            <a:r>
              <a:rPr lang="en-GB" kern="0" dirty="0">
                <a:solidFill>
                  <a:srgbClr val="000000"/>
                </a:solidFill>
                <a:latin typeface="Century Gothic" panose="020B0502020202020204"/>
              </a:rPr>
              <a:t>5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+mj-cs"/>
              </a:rPr>
              <a:t>0µg/ml EMI.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j-ea"/>
              <a:cs typeface="+mj-cs"/>
            </a:endParaRPr>
          </a:p>
          <a:p>
            <a:r>
              <a:rPr lang="en-GB" dirty="0">
                <a:solidFill>
                  <a:prstClr val="black"/>
                </a:solidFill>
                <a:latin typeface="Century Gothic" panose="020B0502020202020204"/>
              </a:rPr>
              <a:t>Participants were asked to test each sample using either a one stage or chromogenic assay using laboratory reagents and methods for measuring </a:t>
            </a:r>
            <a:r>
              <a:rPr lang="en-GB" dirty="0" err="1">
                <a:solidFill>
                  <a:prstClr val="black"/>
                </a:solidFill>
                <a:latin typeface="Century Gothic" panose="020B0502020202020204"/>
              </a:rPr>
              <a:t>Altuvoct</a:t>
            </a:r>
            <a:r>
              <a:rPr lang="en-GB" dirty="0">
                <a:solidFill>
                  <a:prstClr val="black"/>
                </a:solidFill>
                <a:latin typeface="Century Gothic" panose="020B0502020202020204"/>
              </a:rPr>
              <a:t>.</a:t>
            </a:r>
            <a:endParaRPr lang="en-GB" dirty="0"/>
          </a:p>
          <a:p>
            <a:r>
              <a:rPr lang="en-GB" dirty="0"/>
              <a:t>FVIII activity recovery submitted by participants </a:t>
            </a:r>
          </a:p>
        </p:txBody>
      </p:sp>
    </p:spTree>
    <p:extLst>
      <p:ext uri="{BB962C8B-B14F-4D97-AF65-F5344CB8AC3E}">
        <p14:creationId xmlns:p14="http://schemas.microsoft.com/office/powerpoint/2010/main" val="30523334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32253"/>
    </mc:Choice>
    <mc:Fallback xmlns="">
      <p:transition spd="slow" advTm="32253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F60C85-0AE1-653C-96B3-D6A112C0C0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4075B19-A3E5-13C1-D881-90F21079A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1CAD9F2-15A3-FC79-8060-45B110723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98A39A5B-014F-AC98-1FB1-35A484B51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D6EAF645-6FAA-30A1-AC4A-4DDAA3A7E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3DE15E-DC73-6E4A-55AB-774E2BD81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Survey 1-One-stage assay returns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87EDC9-B194-C7EF-EF2A-562F356D03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4997" y="309604"/>
            <a:ext cx="1571429" cy="571429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5092416-52C6-F550-4D6D-D41B21DBA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100" y="2190383"/>
            <a:ext cx="11582400" cy="1909515"/>
          </a:xfrm>
        </p:spPr>
        <p:txBody>
          <a:bodyPr>
            <a:normAutofit/>
          </a:bodyPr>
          <a:lstStyle/>
          <a:p>
            <a:r>
              <a:rPr lang="en-GB" sz="1800" dirty="0"/>
              <a:t>Actin FS and </a:t>
            </a:r>
            <a:r>
              <a:rPr lang="en-GB" sz="1800" dirty="0" err="1"/>
              <a:t>Synthasil</a:t>
            </a:r>
            <a:r>
              <a:rPr lang="en-GB" sz="1800" dirty="0"/>
              <a:t> were the most used one-stage APTT reagents.</a:t>
            </a:r>
          </a:p>
          <a:p>
            <a:r>
              <a:rPr lang="en-GB" sz="1800" dirty="0"/>
              <a:t>Actin FS over-estimated</a:t>
            </a:r>
          </a:p>
          <a:p>
            <a:r>
              <a:rPr lang="en-GB" sz="1800" dirty="0" err="1"/>
              <a:t>Synthasil</a:t>
            </a:r>
            <a:r>
              <a:rPr lang="en-GB" sz="1800" dirty="0"/>
              <a:t> underestimated the FVIII recovery of the assigned potency of </a:t>
            </a:r>
            <a:r>
              <a:rPr lang="en-GB" sz="1800" dirty="0" err="1"/>
              <a:t>efanesoctocog</a:t>
            </a:r>
            <a:r>
              <a:rPr lang="en-GB" sz="1800" dirty="0"/>
              <a:t> alfa.</a:t>
            </a:r>
          </a:p>
          <a:p>
            <a:r>
              <a:rPr lang="en-GB" sz="1800" dirty="0"/>
              <a:t>The APTT reagents of Actin FSL, CK Prest, </a:t>
            </a:r>
            <a:r>
              <a:rPr lang="en-GB" sz="1800" dirty="0" err="1"/>
              <a:t>Pathromtin</a:t>
            </a:r>
            <a:r>
              <a:rPr lang="en-GB" sz="1800" dirty="0"/>
              <a:t> And </a:t>
            </a:r>
            <a:r>
              <a:rPr lang="en-GB" sz="1800" dirty="0" err="1"/>
              <a:t>Synthafax</a:t>
            </a:r>
            <a:r>
              <a:rPr lang="en-GB" sz="1800" dirty="0"/>
              <a:t> were associated with FVIII recovery close to the assigned potency of drug particularly at the 100IU/dL concentration.  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18FB5F8-9B18-70D8-AD01-AE5FEAAA72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813500"/>
              </p:ext>
            </p:extLst>
          </p:nvPr>
        </p:nvGraphicFramePr>
        <p:xfrm>
          <a:off x="711200" y="4401736"/>
          <a:ext cx="10172701" cy="20035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2548">
                  <a:extLst>
                    <a:ext uri="{9D8B030D-6E8A-4147-A177-3AD203B41FA5}">
                      <a16:colId xmlns:a16="http://schemas.microsoft.com/office/drawing/2014/main" val="1510070767"/>
                    </a:ext>
                  </a:extLst>
                </a:gridCol>
                <a:gridCol w="1452548">
                  <a:extLst>
                    <a:ext uri="{9D8B030D-6E8A-4147-A177-3AD203B41FA5}">
                      <a16:colId xmlns:a16="http://schemas.microsoft.com/office/drawing/2014/main" val="3644304057"/>
                    </a:ext>
                  </a:extLst>
                </a:gridCol>
                <a:gridCol w="1453521">
                  <a:extLst>
                    <a:ext uri="{9D8B030D-6E8A-4147-A177-3AD203B41FA5}">
                      <a16:colId xmlns:a16="http://schemas.microsoft.com/office/drawing/2014/main" val="3367630794"/>
                    </a:ext>
                  </a:extLst>
                </a:gridCol>
                <a:gridCol w="1453521">
                  <a:extLst>
                    <a:ext uri="{9D8B030D-6E8A-4147-A177-3AD203B41FA5}">
                      <a16:colId xmlns:a16="http://schemas.microsoft.com/office/drawing/2014/main" val="2670774169"/>
                    </a:ext>
                  </a:extLst>
                </a:gridCol>
                <a:gridCol w="1453521">
                  <a:extLst>
                    <a:ext uri="{9D8B030D-6E8A-4147-A177-3AD203B41FA5}">
                      <a16:colId xmlns:a16="http://schemas.microsoft.com/office/drawing/2014/main" val="3874194464"/>
                    </a:ext>
                  </a:extLst>
                </a:gridCol>
                <a:gridCol w="1453521">
                  <a:extLst>
                    <a:ext uri="{9D8B030D-6E8A-4147-A177-3AD203B41FA5}">
                      <a16:colId xmlns:a16="http://schemas.microsoft.com/office/drawing/2014/main" val="3647590038"/>
                    </a:ext>
                  </a:extLst>
                </a:gridCol>
                <a:gridCol w="1453521">
                  <a:extLst>
                    <a:ext uri="{9D8B030D-6E8A-4147-A177-3AD203B41FA5}">
                      <a16:colId xmlns:a16="http://schemas.microsoft.com/office/drawing/2014/main" val="57412384"/>
                    </a:ext>
                  </a:extLst>
                </a:gridCol>
              </a:tblGrid>
              <a:tr h="333719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Recovery ranges  % for One Stage Assays (n≥10)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9664586"/>
                  </a:ext>
                </a:extLst>
              </a:tr>
              <a:tr h="3339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>
                          <a:effectLst/>
                        </a:rPr>
                        <a:t>Sample</a:t>
                      </a:r>
                      <a:endParaRPr lang="en-GB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 dirty="0">
                          <a:effectLst/>
                        </a:rPr>
                        <a:t>Actin FS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 dirty="0">
                          <a:effectLst/>
                        </a:rPr>
                        <a:t>Actin FSL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 dirty="0">
                          <a:effectLst/>
                        </a:rPr>
                        <a:t>CK Prest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 dirty="0" err="1">
                          <a:effectLst/>
                        </a:rPr>
                        <a:t>Pathromtin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 dirty="0" err="1">
                          <a:effectLst/>
                        </a:rPr>
                        <a:t>Synthafax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 dirty="0" err="1">
                          <a:effectLst/>
                        </a:rPr>
                        <a:t>Synthasil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491094"/>
                  </a:ext>
                </a:extLst>
              </a:tr>
              <a:tr h="3339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>
                          <a:effectLst/>
                        </a:rPr>
                        <a:t>EFA 24:01</a:t>
                      </a:r>
                      <a:endParaRPr lang="en-GB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136-686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50-324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84-210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118-704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68-302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40-180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1977648"/>
                  </a:ext>
                </a:extLst>
              </a:tr>
              <a:tr h="3339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EFA 24:02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111.5-264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75-149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91-165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105-170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85-139.5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35-105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2944074"/>
                  </a:ext>
                </a:extLst>
              </a:tr>
              <a:tr h="3339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EFA 24:03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116.2-266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42.6-138.8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79.2-146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103.2-151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76-130.4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34-92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9034826"/>
                  </a:ext>
                </a:extLst>
              </a:tr>
              <a:tr h="3339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>
                          <a:effectLst/>
                        </a:rPr>
                        <a:t>EFA 24:04</a:t>
                      </a:r>
                      <a:endParaRPr lang="en-GB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98.3-265.3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34.8-126.7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80-142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97-137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61.3-96.7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>
                          <a:effectLst/>
                        </a:rPr>
                        <a:t>29.4-87</a:t>
                      </a:r>
                      <a:endParaRPr lang="en-GB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9192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36837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32253"/>
    </mc:Choice>
    <mc:Fallback xmlns="">
      <p:transition spd="slow" advTm="32253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964176-9DF9-DB85-1713-45E35668F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3C809A-5378-B7B7-CD32-896B6AB8A1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F9246A5-42E0-E227-F565-02960D204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1A2D9A7C-D9DB-68B0-4E96-A8EBEFD44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B4F13955-89A5-5BAE-A6D1-76FD6EB333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90BCFA-2216-AA63-B06D-021D4C0D3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Survey 1-Chromogenic assay returns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0460FF-4ECA-F9AD-A844-9BBD944236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4997" y="309604"/>
            <a:ext cx="1571429" cy="571429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B6E1007-65AB-44FD-6DDF-E3156D548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00" y="2432445"/>
            <a:ext cx="11201400" cy="996555"/>
          </a:xfrm>
        </p:spPr>
        <p:txBody>
          <a:bodyPr>
            <a:normAutofit/>
          </a:bodyPr>
          <a:lstStyle/>
          <a:p>
            <a:r>
              <a:rPr lang="en-GB" dirty="0"/>
              <a:t>Chromogenic assay results, regardless of the manufacturer displayed over estimation in FVIII activity recovery compared to the potency of drug. </a:t>
            </a:r>
          </a:p>
          <a:p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A4D0BE2-9618-B9CC-E680-3B31EF82B7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4407428"/>
              </p:ext>
            </p:extLst>
          </p:nvPr>
        </p:nvGraphicFramePr>
        <p:xfrm>
          <a:off x="673101" y="3631978"/>
          <a:ext cx="10450511" cy="21592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8520">
                  <a:extLst>
                    <a:ext uri="{9D8B030D-6E8A-4147-A177-3AD203B41FA5}">
                      <a16:colId xmlns:a16="http://schemas.microsoft.com/office/drawing/2014/main" val="1981799647"/>
                    </a:ext>
                  </a:extLst>
                </a:gridCol>
                <a:gridCol w="2783637">
                  <a:extLst>
                    <a:ext uri="{9D8B030D-6E8A-4147-A177-3AD203B41FA5}">
                      <a16:colId xmlns:a16="http://schemas.microsoft.com/office/drawing/2014/main" val="2604255969"/>
                    </a:ext>
                  </a:extLst>
                </a:gridCol>
                <a:gridCol w="2864468">
                  <a:extLst>
                    <a:ext uri="{9D8B030D-6E8A-4147-A177-3AD203B41FA5}">
                      <a16:colId xmlns:a16="http://schemas.microsoft.com/office/drawing/2014/main" val="2525825231"/>
                    </a:ext>
                  </a:extLst>
                </a:gridCol>
                <a:gridCol w="3293886">
                  <a:extLst>
                    <a:ext uri="{9D8B030D-6E8A-4147-A177-3AD203B41FA5}">
                      <a16:colId xmlns:a16="http://schemas.microsoft.com/office/drawing/2014/main" val="1916978763"/>
                    </a:ext>
                  </a:extLst>
                </a:gridCol>
              </a:tblGrid>
              <a:tr h="359648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</a:rPr>
                        <a:t>Recovery range  % for Chromogenic Assays (n≥10)</a:t>
                      </a:r>
                      <a:endParaRPr lang="en-GB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8132771"/>
                  </a:ext>
                </a:extLst>
              </a:tr>
              <a:tr h="3599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</a:rPr>
                        <a:t>Sample</a:t>
                      </a:r>
                      <a:endParaRPr lang="en-GB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b="1" kern="100" dirty="0" err="1">
                          <a:effectLst/>
                        </a:rPr>
                        <a:t>Biophen</a:t>
                      </a:r>
                      <a:r>
                        <a:rPr lang="en-GB" sz="1800" b="1" kern="100" dirty="0">
                          <a:effectLst/>
                        </a:rPr>
                        <a:t> FVIII</a:t>
                      </a:r>
                      <a:endParaRPr lang="en-GB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b="1" kern="100" dirty="0" err="1">
                          <a:effectLst/>
                        </a:rPr>
                        <a:t>Coamatic</a:t>
                      </a:r>
                      <a:r>
                        <a:rPr lang="en-GB" sz="1800" b="1" kern="100" dirty="0">
                          <a:effectLst/>
                        </a:rPr>
                        <a:t> </a:t>
                      </a:r>
                      <a:r>
                        <a:rPr lang="en-GB" sz="1800" b="1" kern="100" dirty="0" err="1">
                          <a:effectLst/>
                        </a:rPr>
                        <a:t>Chromogenix</a:t>
                      </a:r>
                      <a:endParaRPr lang="en-GB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b="1" kern="100" dirty="0">
                          <a:effectLst/>
                        </a:rPr>
                        <a:t>Siemens</a:t>
                      </a:r>
                      <a:endParaRPr lang="en-GB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4127476"/>
                  </a:ext>
                </a:extLst>
              </a:tr>
              <a:tr h="3599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</a:rPr>
                        <a:t>EFA 24:01</a:t>
                      </a:r>
                      <a:endParaRPr lang="en-GB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</a:rPr>
                        <a:t>210-340</a:t>
                      </a:r>
                      <a:endParaRPr lang="en-GB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</a:rPr>
                        <a:t>80-334</a:t>
                      </a:r>
                      <a:endParaRPr lang="en-GB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</a:rPr>
                        <a:t>78-418</a:t>
                      </a:r>
                      <a:endParaRPr lang="en-GB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3496961"/>
                  </a:ext>
                </a:extLst>
              </a:tr>
              <a:tr h="3599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</a:rPr>
                        <a:t>EFA 24:02</a:t>
                      </a:r>
                      <a:endParaRPr lang="en-GB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</a:rPr>
                        <a:t>178-420</a:t>
                      </a:r>
                      <a:endParaRPr lang="en-GB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</a:rPr>
                        <a:t>65-262.5</a:t>
                      </a:r>
                      <a:endParaRPr lang="en-GB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</a:rPr>
                        <a:t>105.5-262.5</a:t>
                      </a:r>
                      <a:endParaRPr lang="en-GB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7123610"/>
                  </a:ext>
                </a:extLst>
              </a:tr>
              <a:tr h="3599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</a:rPr>
                        <a:t>EFA 24:03</a:t>
                      </a:r>
                      <a:endParaRPr lang="en-GB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</a:rPr>
                        <a:t>142.6-273.4</a:t>
                      </a:r>
                      <a:endParaRPr lang="en-GB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</a:rPr>
                        <a:t>74.4-420</a:t>
                      </a:r>
                      <a:endParaRPr lang="en-GB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</a:rPr>
                        <a:t>101.8-272.6</a:t>
                      </a:r>
                      <a:endParaRPr lang="en-GB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0033582"/>
                  </a:ext>
                </a:extLst>
              </a:tr>
              <a:tr h="3599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</a:rPr>
                        <a:t>EFA 24:04</a:t>
                      </a:r>
                      <a:endParaRPr lang="en-GB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</a:rPr>
                        <a:t>183-240</a:t>
                      </a:r>
                      <a:endParaRPr lang="en-GB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</a:rPr>
                        <a:t>85.2-406</a:t>
                      </a:r>
                      <a:endParaRPr lang="en-GB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 dirty="0">
                          <a:effectLst/>
                        </a:rPr>
                        <a:t>97-254</a:t>
                      </a:r>
                      <a:endParaRPr lang="en-GB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83388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62848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32253"/>
    </mc:Choice>
    <mc:Fallback xmlns="">
      <p:transition spd="slow" advTm="32253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E7FB58-2206-4BBF-85B7-BFFF44184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AC8820E-9012-AEA7-40DF-BDDDD9862A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AC33308-80C2-5E38-27AF-F2DB896ACA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0BD11385-1D6A-7342-35F7-A2781458BC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1A75A8C5-E590-4B50-3E8C-B9756AE88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14779D-407F-BF8F-BCB6-4D3CD584E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Survey 1-EFA &amp; </a:t>
            </a:r>
            <a:r>
              <a:rPr lang="en-GB">
                <a:solidFill>
                  <a:srgbClr val="FFFFFF"/>
                </a:solidFill>
              </a:rPr>
              <a:t>Emi results</a:t>
            </a:r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032F0D-E24E-4C23-9FA1-17E59074EB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4997" y="309604"/>
            <a:ext cx="1571429" cy="571429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B11103B-45D7-275A-B284-870825E219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2432445"/>
            <a:ext cx="10994926" cy="3815954"/>
          </a:xfrm>
        </p:spPr>
        <p:txBody>
          <a:bodyPr/>
          <a:lstStyle/>
          <a:p>
            <a:r>
              <a:rPr lang="en-GB" sz="2000" b="0" i="0" u="none" strike="noStrike" baseline="0" dirty="0">
                <a:solidFill>
                  <a:srgbClr val="000000"/>
                </a:solidFill>
                <a:latin typeface="+mn-lt"/>
              </a:rPr>
              <a:t>Unmodified one stage assays substantially overestimated FVIII activity of EFA at all levels of drug in the presence of </a:t>
            </a:r>
            <a:r>
              <a:rPr lang="en-GB" sz="2000" b="0" i="0" u="none" strike="noStrike" baseline="0" dirty="0" err="1">
                <a:solidFill>
                  <a:srgbClr val="000000"/>
                </a:solidFill>
                <a:latin typeface="+mn-lt"/>
              </a:rPr>
              <a:t>Emicizumab</a:t>
            </a:r>
            <a:r>
              <a:rPr lang="en-GB" sz="2000" b="0" i="0" u="none" strike="noStrike" baseline="0" dirty="0">
                <a:solidFill>
                  <a:srgbClr val="000000"/>
                </a:solidFill>
                <a:latin typeface="+mn-lt"/>
              </a:rPr>
              <a:t>.</a:t>
            </a:r>
          </a:p>
          <a:p>
            <a:r>
              <a:rPr lang="en-GB" dirty="0">
                <a:solidFill>
                  <a:srgbClr val="000000"/>
                </a:solidFill>
                <a:latin typeface="+mn-lt"/>
              </a:rPr>
              <a:t>All chromogenic assay kits over-estimated the level of EFA in all samples provided to participants. </a:t>
            </a:r>
            <a:endParaRPr lang="en-GB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54176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32253"/>
    </mc:Choice>
    <mc:Fallback xmlns="">
      <p:transition spd="slow" advTm="32253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B86643-B36A-A4C8-375A-04D64CB4B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B823D66-A8F3-4C49-CB37-22C5E695BB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37C293-212B-FBBE-328E-F956CAA5D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6E8851B3-17EB-D534-BC6F-614F67C80E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768CC745-0749-E56E-3CF5-CFDEB361A4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E9A4A5-8471-04D4-1979-AF0F0B76B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Survey 1-Summary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BEC61C-190A-8554-9CBD-54643A19A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4997" y="309604"/>
            <a:ext cx="1571429" cy="571429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3D1EE0F-8AEB-D427-A503-2571CF689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2432444"/>
            <a:ext cx="11684000" cy="41159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/>
              <a:t>Samples containing EFA alone</a:t>
            </a:r>
            <a:endParaRPr lang="en-GB" dirty="0"/>
          </a:p>
          <a:p>
            <a:r>
              <a:rPr lang="en-GB" dirty="0"/>
              <a:t>5 IU/dl, 20 IU/dl and 50 EFA there was some over estimation in one stage assays with CK Prest; </a:t>
            </a:r>
            <a:r>
              <a:rPr lang="en-GB" dirty="0" err="1"/>
              <a:t>Pathromtin</a:t>
            </a:r>
            <a:r>
              <a:rPr lang="en-GB" dirty="0"/>
              <a:t> and </a:t>
            </a:r>
            <a:r>
              <a:rPr lang="en-GB" dirty="0" err="1"/>
              <a:t>Synthafax</a:t>
            </a:r>
            <a:r>
              <a:rPr lang="en-GB" dirty="0"/>
              <a:t>. </a:t>
            </a:r>
          </a:p>
          <a:p>
            <a:r>
              <a:rPr lang="en-GB" dirty="0"/>
              <a:t>At all concentrations the reagents unsuitable include Actin FS (over estimation) and </a:t>
            </a:r>
            <a:r>
              <a:rPr lang="en-GB" dirty="0" err="1"/>
              <a:t>Synthasil</a:t>
            </a:r>
            <a:r>
              <a:rPr lang="en-GB" dirty="0"/>
              <a:t> (under estimation) used for One stage Assays. </a:t>
            </a:r>
          </a:p>
          <a:p>
            <a:r>
              <a:rPr lang="en-GB" dirty="0"/>
              <a:t>All types of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Chromogenic assays (over estimation).</a:t>
            </a:r>
          </a:p>
          <a:p>
            <a:pPr marL="0" indent="0">
              <a:buNone/>
            </a:pPr>
            <a:r>
              <a:rPr lang="en-GB" b="1" dirty="0"/>
              <a:t>Samples containing a combination of EFA and </a:t>
            </a:r>
            <a:r>
              <a:rPr lang="en-GB" b="1" dirty="0" err="1"/>
              <a:t>Emicizumab</a:t>
            </a:r>
            <a:endParaRPr lang="en-GB" b="1" dirty="0"/>
          </a:p>
          <a:p>
            <a:r>
              <a:rPr lang="en-GB" dirty="0"/>
              <a:t>Unmodified one stage assays substantially overestimated FVIII activity of EFA at all levels of drug in the presence of </a:t>
            </a:r>
            <a:r>
              <a:rPr lang="en-GB" dirty="0" err="1"/>
              <a:t>Emicizumab</a:t>
            </a:r>
            <a:r>
              <a:rPr lang="en-GB" dirty="0"/>
              <a:t> irrespective of reagent.</a:t>
            </a:r>
          </a:p>
          <a:p>
            <a:r>
              <a:rPr lang="en-GB" dirty="0"/>
              <a:t>Chromogenic assays with bovine FX in the kit reagents overestimate EFA. The chromogenic assay with human FX in the kit reagents (</a:t>
            </a:r>
            <a:r>
              <a:rPr lang="en-GB" dirty="0" err="1"/>
              <a:t>Biophen</a:t>
            </a:r>
            <a:r>
              <a:rPr lang="en-GB" dirty="0"/>
              <a:t>) overestimates EFA in the presence of </a:t>
            </a:r>
            <a:r>
              <a:rPr lang="en-GB" dirty="0" err="1"/>
              <a:t>Emicizumab</a:t>
            </a:r>
            <a:r>
              <a:rPr lang="en-GB" dirty="0"/>
              <a:t> to a greater extent than kits with bovine FX do.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31626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32253"/>
    </mc:Choice>
    <mc:Fallback xmlns="">
      <p:transition spd="slow" advTm="32253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5460A1-1EE5-F2DE-431F-9E8F6DF30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0E7FBD0-9408-A493-C0C0-9C632A16BA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68D6DC1-E2CC-AFFA-D26B-642341651E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E07EE720-EE02-192B-D3E1-C5A437BFF2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FABEFD62-8526-5DA2-3F08-CC92324EE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A14105-3AB0-8480-B0DF-96C0B84CC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Survey 2- Product specific calibrator samples.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15E09C-36AA-EFC5-E820-393D444B2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4997" y="309604"/>
            <a:ext cx="1571429" cy="571429"/>
          </a:xfrm>
          <a:prstGeom prst="rect">
            <a:avLst/>
          </a:prstGeom>
        </p:spPr>
      </p:pic>
      <p:sp>
        <p:nvSpPr>
          <p:cNvPr id="5" name="Content Placeholder 16">
            <a:extLst>
              <a:ext uri="{FF2B5EF4-FFF2-40B4-BE49-F238E27FC236}">
                <a16:creationId xmlns:a16="http://schemas.microsoft.com/office/drawing/2014/main" id="{F2398124-928F-4DCA-820B-44D4390029A7}"/>
              </a:ext>
            </a:extLst>
          </p:cNvPr>
          <p:cNvSpPr txBox="1">
            <a:spLocks/>
          </p:cNvSpPr>
          <p:nvPr/>
        </p:nvSpPr>
        <p:spPr>
          <a:xfrm>
            <a:off x="304801" y="2252588"/>
            <a:ext cx="11468100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GB" dirty="0"/>
              <a:t>3 categories of samples; </a:t>
            </a:r>
          </a:p>
          <a:p>
            <a:pPr marL="0" indent="0">
              <a:buNone/>
            </a:pPr>
            <a:endParaRPr lang="en-GB" dirty="0"/>
          </a:p>
          <a:p>
            <a:pPr lvl="2"/>
            <a:r>
              <a:rPr lang="en-GB" dirty="0"/>
              <a:t>FVIII ALT CAL 25:01-Calibrator material 100IU/dL			</a:t>
            </a:r>
            <a:endParaRPr lang="en-GB" sz="2400" dirty="0"/>
          </a:p>
          <a:p>
            <a:pPr lvl="2"/>
            <a:r>
              <a:rPr lang="en-GB" dirty="0"/>
              <a:t>FVIII ALT 25:02-Post 7 days treatment level ~</a:t>
            </a:r>
            <a:r>
              <a:rPr lang="en-GB" b="1" dirty="0"/>
              <a:t>15IU/dL</a:t>
            </a:r>
            <a:endParaRPr lang="en-GB" sz="2400" b="1" dirty="0"/>
          </a:p>
          <a:p>
            <a:pPr lvl="2"/>
            <a:r>
              <a:rPr lang="en-GB" dirty="0"/>
              <a:t>FVIII ALT 25:03-Post 3 days treatment level ~ </a:t>
            </a:r>
            <a:r>
              <a:rPr lang="en-GB" b="1" dirty="0"/>
              <a:t>50IU/dL</a:t>
            </a:r>
          </a:p>
          <a:p>
            <a:pPr marL="914400" lvl="2" indent="0">
              <a:buNone/>
            </a:pPr>
            <a:endParaRPr lang="en-GB" sz="2400" dirty="0"/>
          </a:p>
          <a:p>
            <a:r>
              <a:rPr lang="en-GB" dirty="0"/>
              <a:t>Participants were asked to calibrate FVIII assays using the FVIII ALT CAL 25:01 and perform FVIII assays using their routine method and reagents on the further two post treatment samples provided (FVIII ALT 25:02 &amp; 25:03).</a:t>
            </a:r>
          </a:p>
          <a:p>
            <a:r>
              <a:rPr lang="en-GB" dirty="0"/>
              <a:t>FVIII activity recovery reported back to participants</a:t>
            </a:r>
          </a:p>
        </p:txBody>
      </p:sp>
    </p:spTree>
    <p:extLst>
      <p:ext uri="{BB962C8B-B14F-4D97-AF65-F5344CB8AC3E}">
        <p14:creationId xmlns:p14="http://schemas.microsoft.com/office/powerpoint/2010/main" val="1719883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32253"/>
    </mc:Choice>
    <mc:Fallback xmlns="">
      <p:transition spd="slow" advTm="32253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9D3BF2-D1D7-CA94-36CB-961D4ECCC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34C4E9E-5570-7DD5-B32B-1D1A1E2F9F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318B09-DB57-E547-F73D-F94C8688B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4755C466-73B8-3251-BD37-F194B811D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A7EB0F5F-79C8-78B2-736D-EE41AFBAD6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1DF8B3-B26B-34CB-334B-E6D9E2254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Survey 2-One stage assay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C76AA-0D9B-F02F-6663-428A0467C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712" y="2326988"/>
            <a:ext cx="10691713" cy="921967"/>
          </a:xfrm>
        </p:spPr>
        <p:txBody>
          <a:bodyPr>
            <a:normAutofit/>
          </a:bodyPr>
          <a:lstStyle/>
          <a:p>
            <a:r>
              <a:rPr lang="en-GB" dirty="0"/>
              <a:t>The overall median for FVIII ALT 25:02 = 15.8IU/dL and FVIII ALT 25:03 = 52.5IU/dL.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sz="6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9565DA-702D-ED3A-B9D7-482BC1DAB1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4997" y="309604"/>
            <a:ext cx="1571429" cy="571429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42849AC-4CA1-70BE-F1E4-EA11BBD115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948605"/>
              </p:ext>
            </p:extLst>
          </p:nvPr>
        </p:nvGraphicFramePr>
        <p:xfrm>
          <a:off x="249137" y="3112302"/>
          <a:ext cx="5005385" cy="30344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5016">
                  <a:extLst>
                    <a:ext uri="{9D8B030D-6E8A-4147-A177-3AD203B41FA5}">
                      <a16:colId xmlns:a16="http://schemas.microsoft.com/office/drawing/2014/main" val="2909926356"/>
                    </a:ext>
                  </a:extLst>
                </a:gridCol>
                <a:gridCol w="403556">
                  <a:extLst>
                    <a:ext uri="{9D8B030D-6E8A-4147-A177-3AD203B41FA5}">
                      <a16:colId xmlns:a16="http://schemas.microsoft.com/office/drawing/2014/main" val="3747525591"/>
                    </a:ext>
                  </a:extLst>
                </a:gridCol>
                <a:gridCol w="909285">
                  <a:extLst>
                    <a:ext uri="{9D8B030D-6E8A-4147-A177-3AD203B41FA5}">
                      <a16:colId xmlns:a16="http://schemas.microsoft.com/office/drawing/2014/main" val="1208554063"/>
                    </a:ext>
                  </a:extLst>
                </a:gridCol>
                <a:gridCol w="630785">
                  <a:extLst>
                    <a:ext uri="{9D8B030D-6E8A-4147-A177-3AD203B41FA5}">
                      <a16:colId xmlns:a16="http://schemas.microsoft.com/office/drawing/2014/main" val="2730704765"/>
                    </a:ext>
                  </a:extLst>
                </a:gridCol>
                <a:gridCol w="630785">
                  <a:extLst>
                    <a:ext uri="{9D8B030D-6E8A-4147-A177-3AD203B41FA5}">
                      <a16:colId xmlns:a16="http://schemas.microsoft.com/office/drawing/2014/main" val="4035616298"/>
                    </a:ext>
                  </a:extLst>
                </a:gridCol>
                <a:gridCol w="955958">
                  <a:extLst>
                    <a:ext uri="{9D8B030D-6E8A-4147-A177-3AD203B41FA5}">
                      <a16:colId xmlns:a16="http://schemas.microsoft.com/office/drawing/2014/main" val="3609181952"/>
                    </a:ext>
                  </a:extLst>
                </a:gridCol>
              </a:tblGrid>
              <a:tr h="5009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FVIII ALT 25:02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median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CV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UOM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Range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11927455"/>
                  </a:ext>
                </a:extLst>
              </a:tr>
              <a:tr h="2815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Actin FSL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17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14.8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19.5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0.9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9.0-21.1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33869207"/>
                  </a:ext>
                </a:extLst>
              </a:tr>
              <a:tr h="2815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Actin FS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15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68067286"/>
                  </a:ext>
                </a:extLst>
              </a:tr>
              <a:tr h="2815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APTT HS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13.4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NA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8897831"/>
                  </a:ext>
                </a:extLst>
              </a:tr>
              <a:tr h="2815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APTT S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NA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31891216"/>
                  </a:ext>
                </a:extLst>
              </a:tr>
              <a:tr h="2815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CK Prest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17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0.46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17.0-18.1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02032946"/>
                  </a:ext>
                </a:extLst>
              </a:tr>
              <a:tr h="2815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Pathromtin SL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26.2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NA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51379743"/>
                  </a:ext>
                </a:extLst>
              </a:tr>
              <a:tr h="2815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Synthasil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16.1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10.9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0.62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13.0-18.0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17398996"/>
                  </a:ext>
                </a:extLst>
              </a:tr>
              <a:tr h="2815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Synthafax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22.2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1.63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18.0-24.0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97460892"/>
                  </a:ext>
                </a:extLst>
              </a:tr>
              <a:tr h="2815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Overall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41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15.80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20.90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0.66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9.0-26.2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065286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3EF30C3-2387-1386-AD9C-580594658F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686645"/>
              </p:ext>
            </p:extLst>
          </p:nvPr>
        </p:nvGraphicFramePr>
        <p:xfrm>
          <a:off x="5880099" y="3112302"/>
          <a:ext cx="5686324" cy="30345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5207">
                  <a:extLst>
                    <a:ext uri="{9D8B030D-6E8A-4147-A177-3AD203B41FA5}">
                      <a16:colId xmlns:a16="http://schemas.microsoft.com/office/drawing/2014/main" val="1093795495"/>
                    </a:ext>
                  </a:extLst>
                </a:gridCol>
                <a:gridCol w="436439">
                  <a:extLst>
                    <a:ext uri="{9D8B030D-6E8A-4147-A177-3AD203B41FA5}">
                      <a16:colId xmlns:a16="http://schemas.microsoft.com/office/drawing/2014/main" val="2220623631"/>
                    </a:ext>
                  </a:extLst>
                </a:gridCol>
                <a:gridCol w="983377">
                  <a:extLst>
                    <a:ext uri="{9D8B030D-6E8A-4147-A177-3AD203B41FA5}">
                      <a16:colId xmlns:a16="http://schemas.microsoft.com/office/drawing/2014/main" val="842555225"/>
                    </a:ext>
                  </a:extLst>
                </a:gridCol>
                <a:gridCol w="775508">
                  <a:extLst>
                    <a:ext uri="{9D8B030D-6E8A-4147-A177-3AD203B41FA5}">
                      <a16:colId xmlns:a16="http://schemas.microsoft.com/office/drawing/2014/main" val="3804766934"/>
                    </a:ext>
                  </a:extLst>
                </a:gridCol>
                <a:gridCol w="775508">
                  <a:extLst>
                    <a:ext uri="{9D8B030D-6E8A-4147-A177-3AD203B41FA5}">
                      <a16:colId xmlns:a16="http://schemas.microsoft.com/office/drawing/2014/main" val="457220503"/>
                    </a:ext>
                  </a:extLst>
                </a:gridCol>
                <a:gridCol w="1120285">
                  <a:extLst>
                    <a:ext uri="{9D8B030D-6E8A-4147-A177-3AD203B41FA5}">
                      <a16:colId xmlns:a16="http://schemas.microsoft.com/office/drawing/2014/main" val="2172610596"/>
                    </a:ext>
                  </a:extLst>
                </a:gridCol>
              </a:tblGrid>
              <a:tr h="4834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FVIII ALT 25:03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median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CV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UOM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Range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00909251"/>
                  </a:ext>
                </a:extLst>
              </a:tr>
              <a:tr h="2834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Actin FSL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17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49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8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1.21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43.7-56.0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59949109"/>
                  </a:ext>
                </a:extLst>
              </a:tr>
              <a:tr h="2834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Actin FS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50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2.5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48.0-52.0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92446574"/>
                  </a:ext>
                </a:extLst>
              </a:tr>
              <a:tr h="2834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APTT HS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39.7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NA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04775209"/>
                  </a:ext>
                </a:extLst>
              </a:tr>
              <a:tr h="2834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APTT S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51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NA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53989544"/>
                  </a:ext>
                </a:extLst>
              </a:tr>
              <a:tr h="2834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CK Prest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56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NA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1.94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54.9-60.0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7733488"/>
                  </a:ext>
                </a:extLst>
              </a:tr>
              <a:tr h="2834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Pathromtin SL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79.4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NA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363040"/>
                  </a:ext>
                </a:extLst>
              </a:tr>
              <a:tr h="2834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Synthasil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53.1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10.5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1.95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41.5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0953550"/>
                  </a:ext>
                </a:extLst>
              </a:tr>
              <a:tr h="2834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Synthafax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56.6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NA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3.9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51.0-64.9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54850902"/>
                  </a:ext>
                </a:extLst>
              </a:tr>
              <a:tr h="2834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Overall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41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52.5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13.4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1.4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39.7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6312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12674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32253"/>
    </mc:Choice>
    <mc:Fallback xmlns="">
      <p:transition spd="slow" advTm="32253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82431DCE8E2C4699CA349E2D09FEBD" ma:contentTypeVersion="15" ma:contentTypeDescription="Create a new document." ma:contentTypeScope="" ma:versionID="5358b9b956a2c822f1c327e25d7cb879">
  <xsd:schema xmlns:xsd="http://www.w3.org/2001/XMLSchema" xmlns:xs="http://www.w3.org/2001/XMLSchema" xmlns:p="http://schemas.microsoft.com/office/2006/metadata/properties" xmlns:ns1="http://schemas.microsoft.com/sharepoint/v3" xmlns:ns2="50590c6b-4ab0-4cfa-904f-b2cb23707c53" xmlns:ns3="f179a89f-7bc2-4b15-ab3b-bf4a463d8034" targetNamespace="http://schemas.microsoft.com/office/2006/metadata/properties" ma:root="true" ma:fieldsID="e3ef831345014f34884e412fd61d28ab" ns1:_="" ns2:_="" ns3:_="">
    <xsd:import namespace="http://schemas.microsoft.com/sharepoint/v3"/>
    <xsd:import namespace="50590c6b-4ab0-4cfa-904f-b2cb23707c53"/>
    <xsd:import namespace="f179a89f-7bc2-4b15-ab3b-bf4a463d80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590c6b-4ab0-4cfa-904f-b2cb23707c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79fe7bd-051a-4848-8367-3990fc2b0d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79a89f-7bc2-4b15-ab3b-bf4a463d803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6df7d84-d89e-4b26-a55a-e70d4df99472}" ma:internalName="TaxCatchAll" ma:showField="CatchAllData" ma:web="f179a89f-7bc2-4b15-ab3b-bf4a463d80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0590c6b-4ab0-4cfa-904f-b2cb23707c53">
      <Terms xmlns="http://schemas.microsoft.com/office/infopath/2007/PartnerControls"/>
    </lcf76f155ced4ddcb4097134ff3c332f>
    <_ip_UnifiedCompliancePolicyUIAction xmlns="http://schemas.microsoft.com/sharepoint/v3" xsi:nil="true"/>
    <TaxCatchAll xmlns="f179a89f-7bc2-4b15-ab3b-bf4a463d8034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F0C237B-2730-459B-AE5D-97395FAA7308}"/>
</file>

<file path=customXml/itemProps2.xml><?xml version="1.0" encoding="utf-8"?>
<ds:datastoreItem xmlns:ds="http://schemas.openxmlformats.org/officeDocument/2006/customXml" ds:itemID="{DD276141-8ED8-40C9-B143-8B6507DDCD8B}"/>
</file>

<file path=customXml/itemProps3.xml><?xml version="1.0" encoding="utf-8"?>
<ds:datastoreItem xmlns:ds="http://schemas.openxmlformats.org/officeDocument/2006/customXml" ds:itemID="{36C2A642-E406-4C6A-9034-36C04A7D8CF0}"/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2384</TotalTime>
  <Words>1152</Words>
  <Application>Microsoft Office PowerPoint</Application>
  <PresentationFormat>Widescreen</PresentationFormat>
  <Paragraphs>320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Arial</vt:lpstr>
      <vt:lpstr>Calibri</vt:lpstr>
      <vt:lpstr>Century Gothic</vt:lpstr>
      <vt:lpstr>Times New Roman</vt:lpstr>
      <vt:lpstr>Wingdings 3</vt:lpstr>
      <vt:lpstr>Ion</vt:lpstr>
      <vt:lpstr>UK NEQAS BC Altuvoct Surveys</vt:lpstr>
      <vt:lpstr>Content</vt:lpstr>
      <vt:lpstr>Survey 1-FVIII assays for post infusion monitoring</vt:lpstr>
      <vt:lpstr>Survey 1-One-stage assay returns</vt:lpstr>
      <vt:lpstr>Survey 1-Chromogenic assay returns</vt:lpstr>
      <vt:lpstr>Survey 1-EFA &amp; Emi results</vt:lpstr>
      <vt:lpstr>Survey 1-Summary</vt:lpstr>
      <vt:lpstr>Survey 2- Product specific calibrator samples.</vt:lpstr>
      <vt:lpstr>Survey 2-One stage assay Results</vt:lpstr>
      <vt:lpstr>Survey 2-Chromogenic assay Results</vt:lpstr>
      <vt:lpstr>Survey 2-Conclusion</vt:lpstr>
      <vt:lpstr>Thank you for listening  anna.williams79@nhs.net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WILLIAMS, Anna (SHEFFIELD TEACHING HOSPITALS NHS FOUNDATION TRUST)</dc:creator>
  <cp:lastModifiedBy>WILLIAMS, Anna (SHEFFIELD TEACHING HOSPITALS NHS FOUNDATION TRUST)</cp:lastModifiedBy>
  <cp:revision>39</cp:revision>
  <dcterms:created xsi:type="dcterms:W3CDTF">2025-03-18T08:08:49Z</dcterms:created>
  <dcterms:modified xsi:type="dcterms:W3CDTF">2025-10-28T15:53:27Z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0x010100EA82431DCE8E2C4699CA349E2D09FEBD</vt:lpwstr>
  </property>
</Properties>
</file>