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0" r:id="rId3"/>
    <p:sldId id="388" r:id="rId4"/>
    <p:sldId id="309" r:id="rId5"/>
    <p:sldId id="415" r:id="rId6"/>
    <p:sldId id="307" r:id="rId7"/>
    <p:sldId id="385" r:id="rId8"/>
    <p:sldId id="2147480626" r:id="rId9"/>
    <p:sldId id="308" r:id="rId10"/>
    <p:sldId id="386" r:id="rId11"/>
    <p:sldId id="2147480627" r:id="rId12"/>
    <p:sldId id="2147480645" r:id="rId13"/>
    <p:sldId id="2147480638" r:id="rId14"/>
    <p:sldId id="2147480639" r:id="rId15"/>
    <p:sldId id="2147480629" r:id="rId16"/>
    <p:sldId id="393" r:id="rId17"/>
    <p:sldId id="2147480630" r:id="rId18"/>
    <p:sldId id="2147480635" r:id="rId19"/>
    <p:sldId id="2147480642" r:id="rId20"/>
    <p:sldId id="2147480643" r:id="rId21"/>
    <p:sldId id="2147480644" r:id="rId22"/>
    <p:sldId id="21474806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76857-37D4-43B8-B15A-E8D2B4D42415}" v="406" dt="2025-11-05T21:43:40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77876" autoAdjust="0"/>
  </p:normalViewPr>
  <p:slideViewPr>
    <p:cSldViewPr snapToGrid="0">
      <p:cViewPr varScale="1">
        <p:scale>
          <a:sx n="86" d="100"/>
          <a:sy n="86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68560-9894-48C8-8728-DFF779D221E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AF554B0-0802-48DC-9AE8-EEEE37F6873B}">
      <dgm:prSet phldrT="[Text]" custT="1"/>
      <dgm:spPr/>
      <dgm:t>
        <a:bodyPr/>
        <a:lstStyle/>
        <a:p>
          <a:r>
            <a:rPr lang="en-GB" sz="1800" dirty="0"/>
            <a:t>Emi alone</a:t>
          </a:r>
        </a:p>
      </dgm:t>
    </dgm:pt>
    <dgm:pt modelId="{B9863B47-1C8F-4202-980F-52580E986493}" type="parTrans" cxnId="{BA485962-2D28-4A4A-AA48-2F400EA7CC67}">
      <dgm:prSet/>
      <dgm:spPr/>
      <dgm:t>
        <a:bodyPr/>
        <a:lstStyle/>
        <a:p>
          <a:endParaRPr lang="en-GB"/>
        </a:p>
      </dgm:t>
    </dgm:pt>
    <dgm:pt modelId="{D750CDEB-8F70-45A4-9338-7E3BE482DC1D}" type="sibTrans" cxnId="{BA485962-2D28-4A4A-AA48-2F400EA7CC67}">
      <dgm:prSet/>
      <dgm:spPr/>
      <dgm:t>
        <a:bodyPr/>
        <a:lstStyle/>
        <a:p>
          <a:endParaRPr lang="en-GB"/>
        </a:p>
      </dgm:t>
    </dgm:pt>
    <dgm:pt modelId="{B0B94391-2D9C-4F34-98E5-D96A79CDC6C9}">
      <dgm:prSet phldrT="[Text]"/>
      <dgm:spPr/>
      <dgm:t>
        <a:bodyPr/>
        <a:lstStyle/>
        <a:p>
          <a:r>
            <a:rPr lang="en-GB" dirty="0"/>
            <a:t>Standard FVIII OSA -  do not use</a:t>
          </a:r>
          <a:r>
            <a:rPr lang="en-GB" baseline="30000" dirty="0"/>
            <a:t>1.</a:t>
          </a:r>
        </a:p>
      </dgm:t>
    </dgm:pt>
    <dgm:pt modelId="{1B7E49E4-A4CA-4D40-9ABC-7123BABD8D73}" type="parTrans" cxnId="{5B97FC65-C1C8-4FB5-BF87-36D579363FFF}">
      <dgm:prSet/>
      <dgm:spPr/>
      <dgm:t>
        <a:bodyPr/>
        <a:lstStyle/>
        <a:p>
          <a:endParaRPr lang="en-GB"/>
        </a:p>
      </dgm:t>
    </dgm:pt>
    <dgm:pt modelId="{AAC64F00-4008-455D-97A1-456DB443F400}" type="sibTrans" cxnId="{5B97FC65-C1C8-4FB5-BF87-36D579363FFF}">
      <dgm:prSet/>
      <dgm:spPr/>
      <dgm:t>
        <a:bodyPr/>
        <a:lstStyle/>
        <a:p>
          <a:endParaRPr lang="en-GB"/>
        </a:p>
      </dgm:t>
    </dgm:pt>
    <dgm:pt modelId="{91337D4E-32E1-4042-9420-E5654927FBD0}">
      <dgm:prSet phldrT="[Text]"/>
      <dgm:spPr/>
      <dgm:t>
        <a:bodyPr/>
        <a:lstStyle/>
        <a:p>
          <a:r>
            <a:rPr lang="en-GB" dirty="0"/>
            <a:t>Emicizumab calibrated modified OSA - use to measure drug concentration (µg/mL)</a:t>
          </a:r>
        </a:p>
      </dgm:t>
    </dgm:pt>
    <dgm:pt modelId="{ABC4AFD6-355A-42F6-B472-83349EEDAB48}" type="parTrans" cxnId="{D9378BD0-E169-4D74-BE28-3920844E54A8}">
      <dgm:prSet/>
      <dgm:spPr/>
      <dgm:t>
        <a:bodyPr/>
        <a:lstStyle/>
        <a:p>
          <a:endParaRPr lang="en-GB"/>
        </a:p>
      </dgm:t>
    </dgm:pt>
    <dgm:pt modelId="{66428D5C-3C2D-40A8-9F32-39538F5B784E}" type="sibTrans" cxnId="{D9378BD0-E169-4D74-BE28-3920844E54A8}">
      <dgm:prSet/>
      <dgm:spPr/>
      <dgm:t>
        <a:bodyPr/>
        <a:lstStyle/>
        <a:p>
          <a:endParaRPr lang="en-GB"/>
        </a:p>
      </dgm:t>
    </dgm:pt>
    <dgm:pt modelId="{BBB9F3DF-B775-48B3-AC65-8407636C5600}">
      <dgm:prSet phldrT="[Text]" custT="1"/>
      <dgm:spPr/>
      <dgm:t>
        <a:bodyPr/>
        <a:lstStyle/>
        <a:p>
          <a:r>
            <a:rPr lang="en-GB" sz="1800" dirty="0"/>
            <a:t>Emi</a:t>
          </a:r>
        </a:p>
        <a:p>
          <a:r>
            <a:rPr lang="en-GB" sz="1800" dirty="0"/>
            <a:t>+ </a:t>
          </a:r>
          <a:r>
            <a:rPr lang="en-GB" sz="1800" dirty="0" err="1"/>
            <a:t>rFVIII</a:t>
          </a:r>
          <a:endParaRPr lang="en-GB" sz="1800" dirty="0"/>
        </a:p>
      </dgm:t>
    </dgm:pt>
    <dgm:pt modelId="{E36AFB36-E063-4A17-9E9C-0D54DB16B1AB}" type="parTrans" cxnId="{4BF29A44-C901-4057-8EF0-ACF2E084E3AA}">
      <dgm:prSet/>
      <dgm:spPr/>
      <dgm:t>
        <a:bodyPr/>
        <a:lstStyle/>
        <a:p>
          <a:endParaRPr lang="en-GB"/>
        </a:p>
      </dgm:t>
    </dgm:pt>
    <dgm:pt modelId="{51F42162-B9A8-4674-9937-C3CFC92B730D}" type="sibTrans" cxnId="{4BF29A44-C901-4057-8EF0-ACF2E084E3AA}">
      <dgm:prSet/>
      <dgm:spPr/>
      <dgm:t>
        <a:bodyPr/>
        <a:lstStyle/>
        <a:p>
          <a:endParaRPr lang="en-GB"/>
        </a:p>
      </dgm:t>
    </dgm:pt>
    <dgm:pt modelId="{84F026B5-55E3-48DF-A97C-D75B540D9468}">
      <dgm:prSet phldrT="[Text]"/>
      <dgm:spPr/>
      <dgm:t>
        <a:bodyPr/>
        <a:lstStyle/>
        <a:p>
          <a:r>
            <a:rPr lang="en-GB" dirty="0"/>
            <a:t>Monitor </a:t>
          </a:r>
          <a:r>
            <a:rPr lang="en-GB" dirty="0" err="1"/>
            <a:t>rFVIII</a:t>
          </a:r>
          <a:r>
            <a:rPr lang="en-GB" dirty="0"/>
            <a:t> (SHL or EHL) with bovine FX CSA </a:t>
          </a:r>
          <a:r>
            <a:rPr lang="en-GB" baseline="30000" dirty="0"/>
            <a:t>1.</a:t>
          </a:r>
        </a:p>
      </dgm:t>
    </dgm:pt>
    <dgm:pt modelId="{70C05307-3E3A-4136-BF95-9918F63102FC}" type="parTrans" cxnId="{70E15DBD-99CA-4CE4-88F8-7D59442E2320}">
      <dgm:prSet/>
      <dgm:spPr/>
      <dgm:t>
        <a:bodyPr/>
        <a:lstStyle/>
        <a:p>
          <a:endParaRPr lang="en-GB"/>
        </a:p>
      </dgm:t>
    </dgm:pt>
    <dgm:pt modelId="{51D09C29-9B9A-473E-BE36-AC8829C5AFB5}" type="sibTrans" cxnId="{70E15DBD-99CA-4CE4-88F8-7D59442E2320}">
      <dgm:prSet/>
      <dgm:spPr/>
      <dgm:t>
        <a:bodyPr/>
        <a:lstStyle/>
        <a:p>
          <a:endParaRPr lang="en-GB"/>
        </a:p>
      </dgm:t>
    </dgm:pt>
    <dgm:pt modelId="{6B5C5E72-A912-440C-91CB-242B8E9520DD}">
      <dgm:prSet phldrT="[Text]" custT="1"/>
      <dgm:spPr/>
      <dgm:t>
        <a:bodyPr/>
        <a:lstStyle/>
        <a:p>
          <a:r>
            <a:rPr lang="en-GB" sz="1600" dirty="0"/>
            <a:t>Emi</a:t>
          </a:r>
        </a:p>
        <a:p>
          <a:r>
            <a:rPr lang="en-GB" sz="1600" dirty="0"/>
            <a:t>+ Altuvoct</a:t>
          </a:r>
        </a:p>
      </dgm:t>
    </dgm:pt>
    <dgm:pt modelId="{B6219598-5BCA-4700-B32E-F9C8BDB8D302}" type="parTrans" cxnId="{7F2499CF-8683-43B7-B094-48AC724BFCD9}">
      <dgm:prSet/>
      <dgm:spPr/>
      <dgm:t>
        <a:bodyPr/>
        <a:lstStyle/>
        <a:p>
          <a:endParaRPr lang="en-GB"/>
        </a:p>
      </dgm:t>
    </dgm:pt>
    <dgm:pt modelId="{2A3CD35F-AF6C-4C81-8328-242C37001954}" type="sibTrans" cxnId="{7F2499CF-8683-43B7-B094-48AC724BFCD9}">
      <dgm:prSet/>
      <dgm:spPr/>
      <dgm:t>
        <a:bodyPr/>
        <a:lstStyle/>
        <a:p>
          <a:endParaRPr lang="en-GB"/>
        </a:p>
      </dgm:t>
    </dgm:pt>
    <dgm:pt modelId="{D8C852F9-F9B0-41B6-B581-C19748B3842E}">
      <dgm:prSet phldrT="[Text]"/>
      <dgm:spPr/>
      <dgm:t>
        <a:bodyPr/>
        <a:lstStyle/>
        <a:p>
          <a:r>
            <a:rPr lang="en-GB" dirty="0"/>
            <a:t>Standard OSA – do not use</a:t>
          </a:r>
        </a:p>
      </dgm:t>
    </dgm:pt>
    <dgm:pt modelId="{B32FB084-3242-4EBC-8A4B-445BCCF97648}" type="parTrans" cxnId="{A3DFC4D0-4F7C-432B-9005-BFA73DDC2219}">
      <dgm:prSet/>
      <dgm:spPr/>
      <dgm:t>
        <a:bodyPr/>
        <a:lstStyle/>
        <a:p>
          <a:endParaRPr lang="en-GB"/>
        </a:p>
      </dgm:t>
    </dgm:pt>
    <dgm:pt modelId="{71664251-5CB5-40C5-A82D-ECAD4CD0A52E}" type="sibTrans" cxnId="{A3DFC4D0-4F7C-432B-9005-BFA73DDC2219}">
      <dgm:prSet/>
      <dgm:spPr/>
      <dgm:t>
        <a:bodyPr/>
        <a:lstStyle/>
        <a:p>
          <a:endParaRPr lang="en-GB"/>
        </a:p>
      </dgm:t>
    </dgm:pt>
    <dgm:pt modelId="{73275AA2-8960-405C-A5E5-A4E28F9191A1}">
      <dgm:prSet phldrT="[Text]"/>
      <dgm:spPr/>
      <dgm:t>
        <a:bodyPr/>
        <a:lstStyle/>
        <a:p>
          <a:r>
            <a:rPr lang="en-GB" dirty="0"/>
            <a:t>Bovine FX component CSA - to monitor Altuvoct, SMPC recommends divide the result by 2.5 </a:t>
          </a:r>
          <a:r>
            <a:rPr lang="en-GB" baseline="30000" dirty="0"/>
            <a:t>2.</a:t>
          </a:r>
        </a:p>
      </dgm:t>
    </dgm:pt>
    <dgm:pt modelId="{B9821D18-A847-439F-ACAF-CC03696B5996}" type="parTrans" cxnId="{EED7AA81-66AB-4C02-A07E-A12AA263DCED}">
      <dgm:prSet/>
      <dgm:spPr/>
      <dgm:t>
        <a:bodyPr/>
        <a:lstStyle/>
        <a:p>
          <a:endParaRPr lang="en-GB"/>
        </a:p>
      </dgm:t>
    </dgm:pt>
    <dgm:pt modelId="{06999F8F-EB1C-4DC8-BAA9-8A15A8812CDF}" type="sibTrans" cxnId="{EED7AA81-66AB-4C02-A07E-A12AA263DCED}">
      <dgm:prSet/>
      <dgm:spPr/>
      <dgm:t>
        <a:bodyPr/>
        <a:lstStyle/>
        <a:p>
          <a:endParaRPr lang="en-GB"/>
        </a:p>
      </dgm:t>
    </dgm:pt>
    <dgm:pt modelId="{A94AE8AA-16CD-4597-B9E9-D407CA252F6E}">
      <dgm:prSet phldrT="[Text]"/>
      <dgm:spPr/>
      <dgm:t>
        <a:bodyPr/>
        <a:lstStyle/>
        <a:p>
          <a:r>
            <a:rPr lang="en-GB" dirty="0"/>
            <a:t>Human FX CSA- use for emicizumab mimetic effect</a:t>
          </a:r>
        </a:p>
      </dgm:t>
    </dgm:pt>
    <dgm:pt modelId="{7001C2A4-941E-4D65-883B-3A296DF4A3CF}" type="parTrans" cxnId="{49671EB4-511D-4A70-BB75-5B0BCEAAB6B0}">
      <dgm:prSet/>
      <dgm:spPr/>
      <dgm:t>
        <a:bodyPr/>
        <a:lstStyle/>
        <a:p>
          <a:endParaRPr lang="en-GB"/>
        </a:p>
      </dgm:t>
    </dgm:pt>
    <dgm:pt modelId="{58548658-B8D4-4799-8124-DF554E26131B}" type="sibTrans" cxnId="{49671EB4-511D-4A70-BB75-5B0BCEAAB6B0}">
      <dgm:prSet/>
      <dgm:spPr/>
      <dgm:t>
        <a:bodyPr/>
        <a:lstStyle/>
        <a:p>
          <a:endParaRPr lang="en-GB"/>
        </a:p>
      </dgm:t>
    </dgm:pt>
    <dgm:pt modelId="{34776383-EA89-4B0F-9F56-8E79C6893443}">
      <dgm:prSet phldrT="[Text]"/>
      <dgm:spPr/>
      <dgm:t>
        <a:bodyPr/>
        <a:lstStyle/>
        <a:p>
          <a:r>
            <a:rPr lang="en-GB" dirty="0"/>
            <a:t>Bovine FX CSA- insensitive to emicizumab</a:t>
          </a:r>
        </a:p>
      </dgm:t>
    </dgm:pt>
    <dgm:pt modelId="{57D1423A-52A5-421D-942A-273544F079E4}" type="parTrans" cxnId="{219E4ED8-16DF-4006-AB99-907A0BC5D269}">
      <dgm:prSet/>
      <dgm:spPr/>
      <dgm:t>
        <a:bodyPr/>
        <a:lstStyle/>
        <a:p>
          <a:endParaRPr lang="en-GB"/>
        </a:p>
      </dgm:t>
    </dgm:pt>
    <dgm:pt modelId="{A43C3D98-F805-4011-9D60-5EFF89CF8F7A}" type="sibTrans" cxnId="{219E4ED8-16DF-4006-AB99-907A0BC5D269}">
      <dgm:prSet/>
      <dgm:spPr/>
      <dgm:t>
        <a:bodyPr/>
        <a:lstStyle/>
        <a:p>
          <a:endParaRPr lang="en-GB"/>
        </a:p>
      </dgm:t>
    </dgm:pt>
    <dgm:pt modelId="{925810EA-672A-4627-93DA-1D06F8B51AF9}">
      <dgm:prSet phldrT="[Text]"/>
      <dgm:spPr/>
      <dgm:t>
        <a:bodyPr/>
        <a:lstStyle/>
        <a:p>
          <a:r>
            <a:rPr lang="en-GB" baseline="0" dirty="0"/>
            <a:t>Laboratory must be informed if the patient is on Emicizumab and Altuvoct</a:t>
          </a:r>
        </a:p>
      </dgm:t>
    </dgm:pt>
    <dgm:pt modelId="{827126A5-5065-449A-BA43-78E10BE7DAC8}" type="parTrans" cxnId="{652CAA72-9368-45B4-B717-506AFF037839}">
      <dgm:prSet/>
      <dgm:spPr/>
      <dgm:t>
        <a:bodyPr/>
        <a:lstStyle/>
        <a:p>
          <a:endParaRPr lang="en-GB"/>
        </a:p>
      </dgm:t>
    </dgm:pt>
    <dgm:pt modelId="{22B02471-7135-43EF-90ED-8F8D73155D24}" type="sibTrans" cxnId="{652CAA72-9368-45B4-B717-506AFF037839}">
      <dgm:prSet/>
      <dgm:spPr/>
      <dgm:t>
        <a:bodyPr/>
        <a:lstStyle/>
        <a:p>
          <a:endParaRPr lang="en-GB"/>
        </a:p>
      </dgm:t>
    </dgm:pt>
    <dgm:pt modelId="{282538B1-B392-4D77-8868-9E727BBF94F7}" type="pres">
      <dgm:prSet presAssocID="{15468560-9894-48C8-8728-DFF779D221E4}" presName="linearFlow" presStyleCnt="0">
        <dgm:presLayoutVars>
          <dgm:dir/>
          <dgm:animLvl val="lvl"/>
          <dgm:resizeHandles val="exact"/>
        </dgm:presLayoutVars>
      </dgm:prSet>
      <dgm:spPr/>
    </dgm:pt>
    <dgm:pt modelId="{F83616BB-C33D-410D-927B-2162561DA1FE}" type="pres">
      <dgm:prSet presAssocID="{EAF554B0-0802-48DC-9AE8-EEEE37F6873B}" presName="composite" presStyleCnt="0"/>
      <dgm:spPr/>
    </dgm:pt>
    <dgm:pt modelId="{7C116738-7266-4521-9006-46ED3785BD27}" type="pres">
      <dgm:prSet presAssocID="{EAF554B0-0802-48DC-9AE8-EEEE37F6873B}" presName="parentText" presStyleLbl="alignNode1" presStyleIdx="0" presStyleCnt="3" custLinFactNeighborX="2771" custLinFactNeighborY="1226">
        <dgm:presLayoutVars>
          <dgm:chMax val="1"/>
          <dgm:bulletEnabled val="1"/>
        </dgm:presLayoutVars>
      </dgm:prSet>
      <dgm:spPr/>
    </dgm:pt>
    <dgm:pt modelId="{454820DC-A053-4DB7-9F3F-D8B92A2D84D9}" type="pres">
      <dgm:prSet presAssocID="{EAF554B0-0802-48DC-9AE8-EEEE37F6873B}" presName="descendantText" presStyleLbl="alignAcc1" presStyleIdx="0" presStyleCnt="3" custScaleY="101313">
        <dgm:presLayoutVars>
          <dgm:bulletEnabled val="1"/>
        </dgm:presLayoutVars>
      </dgm:prSet>
      <dgm:spPr/>
    </dgm:pt>
    <dgm:pt modelId="{B15DDE0A-555D-4606-9DE8-366F4D183516}" type="pres">
      <dgm:prSet presAssocID="{D750CDEB-8F70-45A4-9338-7E3BE482DC1D}" presName="sp" presStyleCnt="0"/>
      <dgm:spPr/>
    </dgm:pt>
    <dgm:pt modelId="{3EBDF1EF-90F1-4AC9-97F5-080C5AC4F2C2}" type="pres">
      <dgm:prSet presAssocID="{BBB9F3DF-B775-48B3-AC65-8407636C5600}" presName="composite" presStyleCnt="0"/>
      <dgm:spPr/>
    </dgm:pt>
    <dgm:pt modelId="{779546CD-1A86-4A2F-946E-3C9C66F0EE87}" type="pres">
      <dgm:prSet presAssocID="{BBB9F3DF-B775-48B3-AC65-8407636C560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9CB5166-B710-42D9-86CC-0EB8DF66D49D}" type="pres">
      <dgm:prSet presAssocID="{BBB9F3DF-B775-48B3-AC65-8407636C5600}" presName="descendantText" presStyleLbl="alignAcc1" presStyleIdx="1" presStyleCnt="3" custScaleX="99443" custScaleY="100000" custLinFactNeighborX="-179" custLinFactNeighborY="1897">
        <dgm:presLayoutVars>
          <dgm:bulletEnabled val="1"/>
        </dgm:presLayoutVars>
      </dgm:prSet>
      <dgm:spPr/>
    </dgm:pt>
    <dgm:pt modelId="{976DDCD9-35C2-4C3A-BCC0-325D00F3CE3C}" type="pres">
      <dgm:prSet presAssocID="{51F42162-B9A8-4674-9937-C3CFC92B730D}" presName="sp" presStyleCnt="0"/>
      <dgm:spPr/>
    </dgm:pt>
    <dgm:pt modelId="{D506E688-E171-417F-8A1F-1F608F8683CC}" type="pres">
      <dgm:prSet presAssocID="{6B5C5E72-A912-440C-91CB-242B8E9520DD}" presName="composite" presStyleCnt="0"/>
      <dgm:spPr/>
    </dgm:pt>
    <dgm:pt modelId="{171E2C19-F3AB-4299-8ECB-4DBAA1B70335}" type="pres">
      <dgm:prSet presAssocID="{6B5C5E72-A912-440C-91CB-242B8E9520D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2A74BFF-E1F3-45C2-8044-D32ED7FAEA38}" type="pres">
      <dgm:prSet presAssocID="{6B5C5E72-A912-440C-91CB-242B8E9520D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548CC0E-838E-4B50-A46D-EEE33CCD1E9C}" type="presOf" srcId="{A94AE8AA-16CD-4597-B9E9-D407CA252F6E}" destId="{454820DC-A053-4DB7-9F3F-D8B92A2D84D9}" srcOrd="0" destOrd="2" presId="urn:microsoft.com/office/officeart/2005/8/layout/chevron2"/>
    <dgm:cxn modelId="{184B0530-C107-48D2-96EC-4DFD8C7FF084}" type="presOf" srcId="{15468560-9894-48C8-8728-DFF779D221E4}" destId="{282538B1-B392-4D77-8868-9E727BBF94F7}" srcOrd="0" destOrd="0" presId="urn:microsoft.com/office/officeart/2005/8/layout/chevron2"/>
    <dgm:cxn modelId="{BA485962-2D28-4A4A-AA48-2F400EA7CC67}" srcId="{15468560-9894-48C8-8728-DFF779D221E4}" destId="{EAF554B0-0802-48DC-9AE8-EEEE37F6873B}" srcOrd="0" destOrd="0" parTransId="{B9863B47-1C8F-4202-980F-52580E986493}" sibTransId="{D750CDEB-8F70-45A4-9338-7E3BE482DC1D}"/>
    <dgm:cxn modelId="{4BF29A44-C901-4057-8EF0-ACF2E084E3AA}" srcId="{15468560-9894-48C8-8728-DFF779D221E4}" destId="{BBB9F3DF-B775-48B3-AC65-8407636C5600}" srcOrd="1" destOrd="0" parTransId="{E36AFB36-E063-4A17-9E9C-0D54DB16B1AB}" sibTransId="{51F42162-B9A8-4674-9937-C3CFC92B730D}"/>
    <dgm:cxn modelId="{5B97FC65-C1C8-4FB5-BF87-36D579363FFF}" srcId="{EAF554B0-0802-48DC-9AE8-EEEE37F6873B}" destId="{B0B94391-2D9C-4F34-98E5-D96A79CDC6C9}" srcOrd="0" destOrd="0" parTransId="{1B7E49E4-A4CA-4D40-9ABC-7123BABD8D73}" sibTransId="{AAC64F00-4008-455D-97A1-456DB443F400}"/>
    <dgm:cxn modelId="{A54B6E4C-8E95-4B5E-9171-D77F1C3C15E6}" type="presOf" srcId="{73275AA2-8960-405C-A5E5-A4E28F9191A1}" destId="{42A74BFF-E1F3-45C2-8044-D32ED7FAEA38}" srcOrd="0" destOrd="1" presId="urn:microsoft.com/office/officeart/2005/8/layout/chevron2"/>
    <dgm:cxn modelId="{84A28E6D-F235-49CA-819B-D44461F26320}" type="presOf" srcId="{925810EA-672A-4627-93DA-1D06F8B51AF9}" destId="{42A74BFF-E1F3-45C2-8044-D32ED7FAEA38}" srcOrd="0" destOrd="2" presId="urn:microsoft.com/office/officeart/2005/8/layout/chevron2"/>
    <dgm:cxn modelId="{CE1C8870-0E4C-40A8-B984-29C312C8D2FD}" type="presOf" srcId="{B0B94391-2D9C-4F34-98E5-D96A79CDC6C9}" destId="{454820DC-A053-4DB7-9F3F-D8B92A2D84D9}" srcOrd="0" destOrd="0" presId="urn:microsoft.com/office/officeart/2005/8/layout/chevron2"/>
    <dgm:cxn modelId="{652CAA72-9368-45B4-B717-506AFF037839}" srcId="{6B5C5E72-A912-440C-91CB-242B8E9520DD}" destId="{925810EA-672A-4627-93DA-1D06F8B51AF9}" srcOrd="2" destOrd="0" parTransId="{827126A5-5065-449A-BA43-78E10BE7DAC8}" sibTransId="{22B02471-7135-43EF-90ED-8F8D73155D24}"/>
    <dgm:cxn modelId="{2F8FB858-CBBB-4D76-A661-AEF0127FC4B0}" type="presOf" srcId="{BBB9F3DF-B775-48B3-AC65-8407636C5600}" destId="{779546CD-1A86-4A2F-946E-3C9C66F0EE87}" srcOrd="0" destOrd="0" presId="urn:microsoft.com/office/officeart/2005/8/layout/chevron2"/>
    <dgm:cxn modelId="{EED7AA81-66AB-4C02-A07E-A12AA263DCED}" srcId="{6B5C5E72-A912-440C-91CB-242B8E9520DD}" destId="{73275AA2-8960-405C-A5E5-A4E28F9191A1}" srcOrd="1" destOrd="0" parTransId="{B9821D18-A847-439F-ACAF-CC03696B5996}" sibTransId="{06999F8F-EB1C-4DC8-BAA9-8A15A8812CDF}"/>
    <dgm:cxn modelId="{A12FF99F-5766-4478-894D-A5DDC0B053D7}" type="presOf" srcId="{D8C852F9-F9B0-41B6-B581-C19748B3842E}" destId="{42A74BFF-E1F3-45C2-8044-D32ED7FAEA38}" srcOrd="0" destOrd="0" presId="urn:microsoft.com/office/officeart/2005/8/layout/chevron2"/>
    <dgm:cxn modelId="{27EA94A0-0C81-402C-94EA-5D461469AED9}" type="presOf" srcId="{34776383-EA89-4B0F-9F56-8E79C6893443}" destId="{454820DC-A053-4DB7-9F3F-D8B92A2D84D9}" srcOrd="0" destOrd="3" presId="urn:microsoft.com/office/officeart/2005/8/layout/chevron2"/>
    <dgm:cxn modelId="{49671EB4-511D-4A70-BB75-5B0BCEAAB6B0}" srcId="{EAF554B0-0802-48DC-9AE8-EEEE37F6873B}" destId="{A94AE8AA-16CD-4597-B9E9-D407CA252F6E}" srcOrd="2" destOrd="0" parTransId="{7001C2A4-941E-4D65-883B-3A296DF4A3CF}" sibTransId="{58548658-B8D4-4799-8124-DF554E26131B}"/>
    <dgm:cxn modelId="{D8DB76BB-DE60-42AD-8CB1-A1A82AC3A7E5}" type="presOf" srcId="{91337D4E-32E1-4042-9420-E5654927FBD0}" destId="{454820DC-A053-4DB7-9F3F-D8B92A2D84D9}" srcOrd="0" destOrd="1" presId="urn:microsoft.com/office/officeart/2005/8/layout/chevron2"/>
    <dgm:cxn modelId="{70E15DBD-99CA-4CE4-88F8-7D59442E2320}" srcId="{BBB9F3DF-B775-48B3-AC65-8407636C5600}" destId="{84F026B5-55E3-48DF-A97C-D75B540D9468}" srcOrd="0" destOrd="0" parTransId="{70C05307-3E3A-4136-BF95-9918F63102FC}" sibTransId="{51D09C29-9B9A-473E-BE36-AC8829C5AFB5}"/>
    <dgm:cxn modelId="{305A88CF-2F21-4796-956A-01582A6E3639}" type="presOf" srcId="{84F026B5-55E3-48DF-A97C-D75B540D9468}" destId="{19CB5166-B710-42D9-86CC-0EB8DF66D49D}" srcOrd="0" destOrd="0" presId="urn:microsoft.com/office/officeart/2005/8/layout/chevron2"/>
    <dgm:cxn modelId="{7F2499CF-8683-43B7-B094-48AC724BFCD9}" srcId="{15468560-9894-48C8-8728-DFF779D221E4}" destId="{6B5C5E72-A912-440C-91CB-242B8E9520DD}" srcOrd="2" destOrd="0" parTransId="{B6219598-5BCA-4700-B32E-F9C8BDB8D302}" sibTransId="{2A3CD35F-AF6C-4C81-8328-242C37001954}"/>
    <dgm:cxn modelId="{D9378BD0-E169-4D74-BE28-3920844E54A8}" srcId="{EAF554B0-0802-48DC-9AE8-EEEE37F6873B}" destId="{91337D4E-32E1-4042-9420-E5654927FBD0}" srcOrd="1" destOrd="0" parTransId="{ABC4AFD6-355A-42F6-B472-83349EEDAB48}" sibTransId="{66428D5C-3C2D-40A8-9F32-39538F5B784E}"/>
    <dgm:cxn modelId="{A3DFC4D0-4F7C-432B-9005-BFA73DDC2219}" srcId="{6B5C5E72-A912-440C-91CB-242B8E9520DD}" destId="{D8C852F9-F9B0-41B6-B581-C19748B3842E}" srcOrd="0" destOrd="0" parTransId="{B32FB084-3242-4EBC-8A4B-445BCCF97648}" sibTransId="{71664251-5CB5-40C5-A82D-ECAD4CD0A52E}"/>
    <dgm:cxn modelId="{219E4ED8-16DF-4006-AB99-907A0BC5D269}" srcId="{EAF554B0-0802-48DC-9AE8-EEEE37F6873B}" destId="{34776383-EA89-4B0F-9F56-8E79C6893443}" srcOrd="3" destOrd="0" parTransId="{57D1423A-52A5-421D-942A-273544F079E4}" sibTransId="{A43C3D98-F805-4011-9D60-5EFF89CF8F7A}"/>
    <dgm:cxn modelId="{B07017E1-C1DB-4C57-9941-22552A2A7CFE}" type="presOf" srcId="{6B5C5E72-A912-440C-91CB-242B8E9520DD}" destId="{171E2C19-F3AB-4299-8ECB-4DBAA1B70335}" srcOrd="0" destOrd="0" presId="urn:microsoft.com/office/officeart/2005/8/layout/chevron2"/>
    <dgm:cxn modelId="{ACDBCCE7-A1AB-482E-A931-FB8CA9B4C26E}" type="presOf" srcId="{EAF554B0-0802-48DC-9AE8-EEEE37F6873B}" destId="{7C116738-7266-4521-9006-46ED3785BD27}" srcOrd="0" destOrd="0" presId="urn:microsoft.com/office/officeart/2005/8/layout/chevron2"/>
    <dgm:cxn modelId="{63EFDD21-F752-4F01-98C3-ED1114CC6013}" type="presParOf" srcId="{282538B1-B392-4D77-8868-9E727BBF94F7}" destId="{F83616BB-C33D-410D-927B-2162561DA1FE}" srcOrd="0" destOrd="0" presId="urn:microsoft.com/office/officeart/2005/8/layout/chevron2"/>
    <dgm:cxn modelId="{97D9842B-C8DC-4006-9191-E11F745AA381}" type="presParOf" srcId="{F83616BB-C33D-410D-927B-2162561DA1FE}" destId="{7C116738-7266-4521-9006-46ED3785BD27}" srcOrd="0" destOrd="0" presId="urn:microsoft.com/office/officeart/2005/8/layout/chevron2"/>
    <dgm:cxn modelId="{9ACBCE5C-D276-4848-9205-3D688F206453}" type="presParOf" srcId="{F83616BB-C33D-410D-927B-2162561DA1FE}" destId="{454820DC-A053-4DB7-9F3F-D8B92A2D84D9}" srcOrd="1" destOrd="0" presId="urn:microsoft.com/office/officeart/2005/8/layout/chevron2"/>
    <dgm:cxn modelId="{2B16C35C-5074-4794-8554-4520F8A80108}" type="presParOf" srcId="{282538B1-B392-4D77-8868-9E727BBF94F7}" destId="{B15DDE0A-555D-4606-9DE8-366F4D183516}" srcOrd="1" destOrd="0" presId="urn:microsoft.com/office/officeart/2005/8/layout/chevron2"/>
    <dgm:cxn modelId="{2B17DF65-8E84-4F1C-A1C9-B5F1B98980EF}" type="presParOf" srcId="{282538B1-B392-4D77-8868-9E727BBF94F7}" destId="{3EBDF1EF-90F1-4AC9-97F5-080C5AC4F2C2}" srcOrd="2" destOrd="0" presId="urn:microsoft.com/office/officeart/2005/8/layout/chevron2"/>
    <dgm:cxn modelId="{AF182677-0F3D-4D25-85B0-4820C66455E8}" type="presParOf" srcId="{3EBDF1EF-90F1-4AC9-97F5-080C5AC4F2C2}" destId="{779546CD-1A86-4A2F-946E-3C9C66F0EE87}" srcOrd="0" destOrd="0" presId="urn:microsoft.com/office/officeart/2005/8/layout/chevron2"/>
    <dgm:cxn modelId="{3F4F3C8C-CADD-4F38-B41D-E3197525922E}" type="presParOf" srcId="{3EBDF1EF-90F1-4AC9-97F5-080C5AC4F2C2}" destId="{19CB5166-B710-42D9-86CC-0EB8DF66D49D}" srcOrd="1" destOrd="0" presId="urn:microsoft.com/office/officeart/2005/8/layout/chevron2"/>
    <dgm:cxn modelId="{ECE8FF10-92B3-437C-AA83-2FCE13499857}" type="presParOf" srcId="{282538B1-B392-4D77-8868-9E727BBF94F7}" destId="{976DDCD9-35C2-4C3A-BCC0-325D00F3CE3C}" srcOrd="3" destOrd="0" presId="urn:microsoft.com/office/officeart/2005/8/layout/chevron2"/>
    <dgm:cxn modelId="{68F4A534-8A65-45A6-8D67-DB5DB9BBA0FE}" type="presParOf" srcId="{282538B1-B392-4D77-8868-9E727BBF94F7}" destId="{D506E688-E171-417F-8A1F-1F608F8683CC}" srcOrd="4" destOrd="0" presId="urn:microsoft.com/office/officeart/2005/8/layout/chevron2"/>
    <dgm:cxn modelId="{1E087D13-8FD3-485C-B877-53425CB4F2D4}" type="presParOf" srcId="{D506E688-E171-417F-8A1F-1F608F8683CC}" destId="{171E2C19-F3AB-4299-8ECB-4DBAA1B70335}" srcOrd="0" destOrd="0" presId="urn:microsoft.com/office/officeart/2005/8/layout/chevron2"/>
    <dgm:cxn modelId="{A6DBB570-0331-4E08-A6E1-C6F479EF651E}" type="presParOf" srcId="{D506E688-E171-417F-8A1F-1F608F8683CC}" destId="{42A74BFF-E1F3-45C2-8044-D32ED7FAEA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16738-7266-4521-9006-46ED3785BD27}">
      <dsp:nvSpPr>
        <dsp:cNvPr id="0" name=""/>
        <dsp:cNvSpPr/>
      </dsp:nvSpPr>
      <dsp:spPr>
        <a:xfrm rot="5400000">
          <a:off x="-243111" y="314957"/>
          <a:ext cx="1861451" cy="13030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Emi alone</a:t>
          </a:r>
        </a:p>
      </dsp:txBody>
      <dsp:txXfrm rot="-5400000">
        <a:off x="36108" y="687247"/>
        <a:ext cx="1303015" cy="558436"/>
      </dsp:txXfrm>
    </dsp:sp>
    <dsp:sp modelId="{454820DC-A053-4DB7-9F3F-D8B92A2D84D9}">
      <dsp:nvSpPr>
        <dsp:cNvPr id="0" name=""/>
        <dsp:cNvSpPr/>
      </dsp:nvSpPr>
      <dsp:spPr>
        <a:xfrm rot="5400000">
          <a:off x="5818898" y="-4510907"/>
          <a:ext cx="1225829" cy="10257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Standard FVIII OSA -  do not use</a:t>
          </a:r>
          <a:r>
            <a:rPr lang="en-GB" sz="1700" kern="1200" baseline="30000" dirty="0"/>
            <a:t>1.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Emicizumab calibrated modified OSA - use to measure drug concentration (µg/mL)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Human FX CSA- use for emicizumab mimetic effect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Bovine FX CSA- insensitive to emicizumab</a:t>
          </a:r>
        </a:p>
      </dsp:txBody>
      <dsp:txXfrm rot="-5400000">
        <a:off x="1303015" y="64816"/>
        <a:ext cx="10197755" cy="1106149"/>
      </dsp:txXfrm>
    </dsp:sp>
    <dsp:sp modelId="{779546CD-1A86-4A2F-946E-3C9C66F0EE87}">
      <dsp:nvSpPr>
        <dsp:cNvPr id="0" name=""/>
        <dsp:cNvSpPr/>
      </dsp:nvSpPr>
      <dsp:spPr>
        <a:xfrm rot="5400000">
          <a:off x="-279217" y="1962572"/>
          <a:ext cx="1861451" cy="13030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Emi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+ </a:t>
          </a:r>
          <a:r>
            <a:rPr lang="en-GB" sz="1800" kern="1200" dirty="0" err="1"/>
            <a:t>rFVIII</a:t>
          </a:r>
          <a:endParaRPr lang="en-GB" sz="1800" kern="1200" dirty="0"/>
        </a:p>
      </dsp:txBody>
      <dsp:txXfrm rot="-5400000">
        <a:off x="2" y="2334862"/>
        <a:ext cx="1303015" cy="558436"/>
      </dsp:txXfrm>
    </dsp:sp>
    <dsp:sp modelId="{19CB5166-B710-42D9-86CC-0EB8DF66D49D}">
      <dsp:nvSpPr>
        <dsp:cNvPr id="0" name=""/>
        <dsp:cNvSpPr/>
      </dsp:nvSpPr>
      <dsp:spPr>
        <a:xfrm rot="5400000">
          <a:off x="5808162" y="-2788621"/>
          <a:ext cx="1210579" cy="10200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Monitor </a:t>
          </a:r>
          <a:r>
            <a:rPr lang="en-GB" sz="1700" kern="1200" dirty="0" err="1"/>
            <a:t>rFVIII</a:t>
          </a:r>
          <a:r>
            <a:rPr lang="en-GB" sz="1700" kern="1200" dirty="0"/>
            <a:t> (SHL or EHL) with bovine FX CSA </a:t>
          </a:r>
          <a:r>
            <a:rPr lang="en-GB" sz="1700" kern="1200" baseline="30000" dirty="0"/>
            <a:t>1.</a:t>
          </a:r>
        </a:p>
      </dsp:txBody>
      <dsp:txXfrm rot="-5400000">
        <a:off x="1313222" y="1765415"/>
        <a:ext cx="10141364" cy="1092387"/>
      </dsp:txXfrm>
    </dsp:sp>
    <dsp:sp modelId="{171E2C19-F3AB-4299-8ECB-4DBAA1B70335}">
      <dsp:nvSpPr>
        <dsp:cNvPr id="0" name=""/>
        <dsp:cNvSpPr/>
      </dsp:nvSpPr>
      <dsp:spPr>
        <a:xfrm rot="5400000">
          <a:off x="-279217" y="3633007"/>
          <a:ext cx="1861451" cy="13030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Emi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+ Altuvoct</a:t>
          </a:r>
        </a:p>
      </dsp:txBody>
      <dsp:txXfrm rot="-5400000">
        <a:off x="2" y="4005297"/>
        <a:ext cx="1303015" cy="558436"/>
      </dsp:txXfrm>
    </dsp:sp>
    <dsp:sp modelId="{42A74BFF-E1F3-45C2-8044-D32ED7FAEA38}">
      <dsp:nvSpPr>
        <dsp:cNvPr id="0" name=""/>
        <dsp:cNvSpPr/>
      </dsp:nvSpPr>
      <dsp:spPr>
        <a:xfrm rot="5400000">
          <a:off x="5826841" y="-1170035"/>
          <a:ext cx="1209943" cy="10257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Standard OSA – do not use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Bovine FX component CSA - to monitor Altuvoct, SMPC recommends divide the result by 2.5 </a:t>
          </a:r>
          <a:r>
            <a:rPr lang="en-GB" sz="1700" kern="1200" baseline="30000" dirty="0"/>
            <a:t>2.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baseline="0" dirty="0"/>
            <a:t>Laboratory must be informed if the patient is on Emicizumab and Altuvoct</a:t>
          </a:r>
        </a:p>
      </dsp:txBody>
      <dsp:txXfrm rot="-5400000">
        <a:off x="1303016" y="3412855"/>
        <a:ext cx="10198530" cy="1091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0544-0A0F-4A76-9EF7-9F02E8E018C8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BA949-975C-43B2-8AF0-2A7598782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1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Altuvoct is a </a:t>
            </a:r>
            <a:r>
              <a:rPr lang="en-GB" dirty="0" err="1"/>
              <a:t>rFVIII</a:t>
            </a:r>
            <a:r>
              <a:rPr lang="en-GB" dirty="0"/>
              <a:t> fusion protein </a:t>
            </a:r>
            <a:r>
              <a:rPr lang="en-GB"/>
              <a:t>that circulates </a:t>
            </a:r>
            <a:r>
              <a:rPr lang="en-GB" dirty="0"/>
              <a:t>independent of endogenous VWF.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molecule contains a triple modification resulting in a unique fusion protein consisting of a: 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VWF-D'D3 domain fused to one immunoglobulin-G1 Fc domain, 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B-domain deleted FVIII fused to the second Fc domain, 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 XTEN polypeptides to slow degradation and clearance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05268-6E5C-A84A-943F-253E6959C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1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summary labs would need to use a CSA to measure treatment Altuvoct levels is when patients are also treated with Emicizumab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3B4EC-4878-46BB-BD24-4DDD49D8604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6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Late last year this paper was published by Drs </a:t>
            </a:r>
            <a:r>
              <a:rPr lang="en-GB" dirty="0" err="1"/>
              <a:t>Nougier</a:t>
            </a:r>
            <a:r>
              <a:rPr lang="en-GB" dirty="0"/>
              <a:t> et al </a:t>
            </a:r>
          </a:p>
          <a:p>
            <a:r>
              <a:rPr lang="en-GB" dirty="0"/>
              <a:t>A samples contain EFA only at 5-150 u/dl</a:t>
            </a:r>
          </a:p>
          <a:p>
            <a:r>
              <a:rPr lang="en-GB" dirty="0"/>
              <a:t>B plasmas same but with </a:t>
            </a:r>
            <a:r>
              <a:rPr lang="en-GB" dirty="0" err="1"/>
              <a:t>emi</a:t>
            </a:r>
            <a:r>
              <a:rPr lang="en-GB" dirty="0"/>
              <a:t> 50 ug/mL</a:t>
            </a:r>
          </a:p>
          <a:p>
            <a:endParaRPr lang="en-GB" dirty="0"/>
          </a:p>
          <a:p>
            <a:r>
              <a:rPr lang="en-GB" dirty="0"/>
              <a:t>Panel A recovery of </a:t>
            </a:r>
            <a:r>
              <a:rPr lang="en-GB" dirty="0" err="1"/>
              <a:t>efa</a:t>
            </a:r>
            <a:r>
              <a:rPr lang="en-GB" dirty="0"/>
              <a:t> only samples with standard plasma calibration curve in a bovine CSA – over estimation</a:t>
            </a:r>
          </a:p>
          <a:p>
            <a:r>
              <a:rPr lang="en-GB" dirty="0"/>
              <a:t>Panel C CSA with drug specific calibration curve for the A samples displaying interlaboratory variability  (Drug </a:t>
            </a:r>
            <a:r>
              <a:rPr lang="en-GB" dirty="0" err="1"/>
              <a:t>sp</a:t>
            </a:r>
            <a:r>
              <a:rPr lang="en-GB" dirty="0"/>
              <a:t> </a:t>
            </a:r>
            <a:r>
              <a:rPr lang="en-GB" dirty="0" err="1"/>
              <a:t>cal</a:t>
            </a:r>
            <a:r>
              <a:rPr lang="en-GB" dirty="0"/>
              <a:t> ranged from% CV 9 – 18)</a:t>
            </a:r>
          </a:p>
          <a:p>
            <a:r>
              <a:rPr lang="en-GB" dirty="0"/>
              <a:t>Panel D CSA with drug specific calibration curve plus or minus </a:t>
            </a:r>
            <a:r>
              <a:rPr lang="en-GB" dirty="0" err="1"/>
              <a:t>emi</a:t>
            </a:r>
            <a:endParaRPr lang="en-GB" dirty="0"/>
          </a:p>
          <a:p>
            <a:endParaRPr lang="en-GB" dirty="0"/>
          </a:p>
          <a:p>
            <a:r>
              <a:rPr lang="en-GB" dirty="0"/>
              <a:t>Concluded their study highlighted the necessity for a commercially available product specific calibrator for EFA to minimise variability. NOT been validated in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3B4EC-4878-46BB-BD24-4DDD49D8604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630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Study by Dr Herb et al from Strasbourg, France, </a:t>
            </a:r>
          </a:p>
          <a:p>
            <a:r>
              <a:rPr lang="en-GB" dirty="0"/>
              <a:t>Screening for FVIII inhibitors will still need to be done on a regular basis </a:t>
            </a:r>
          </a:p>
          <a:p>
            <a:r>
              <a:rPr lang="en-US" dirty="0"/>
              <a:t>Residual FVIII activity after PHT was measured on a STA-R Max analyzer 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BA949-975C-43B2-8AF0-2A75987828F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73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BA949-975C-43B2-8AF0-2A75987828F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31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BA949-975C-43B2-8AF0-2A75987828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20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BA949-975C-43B2-8AF0-2A75987828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44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BA949-975C-43B2-8AF0-2A75987828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6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Efa development, including the pivotal phase III trial, FVIII activity was measured using an OSA with Actin FSL reagent (Siemens Healthcare).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BA949-975C-43B2-8AF0-2A75987828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2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05268-6E5C-A84A-943F-253E6959C8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explore assay differences a global field study was distributed and published in January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54D8-3337-4C06-A2F1-0D12A88AD1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0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Grey areas are +/- 25% nominal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results from a global laboratory field study were published in January 2024 (Pipe, Haemophilia;2024;30;1;214-23).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was returned using OSA with14 different APTT reagents; the mostly common being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Synthasil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Actin FS and Actin FSL, and 8 different CSA.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range for accurate measurement was +/-25% of the expected target at each concentration studied.  OSA using Actin FSL recovered within 25% of expected target.  OSA using Actin FS overestimated by more than 200%, OSA with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Synthasil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underestimated by 30-40%.  Other APTT reagents that may be acceptable for use were reported by 1-4 labs, more data are required to confirm these findings.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05268-6E5C-A84A-943F-253E6959C8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2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3B4EC-4878-46BB-BD24-4DDD49D860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45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BA949-975C-43B2-8AF0-2A75987828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5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range highlighted in grey</a:t>
            </a:r>
          </a:p>
          <a:p>
            <a:r>
              <a:rPr lang="en-US" dirty="0"/>
              <a:t>The degree of overestimation varied between kits; </a:t>
            </a:r>
            <a:r>
              <a:rPr lang="en-US" dirty="0" err="1"/>
              <a:t>Trinichrom</a:t>
            </a:r>
            <a:r>
              <a:rPr lang="en-US" dirty="0"/>
              <a:t> and </a:t>
            </a:r>
            <a:r>
              <a:rPr lang="en-US" dirty="0" err="1"/>
              <a:t>Rossix</a:t>
            </a:r>
            <a:r>
              <a:rPr lang="en-US" dirty="0"/>
              <a:t> demonstrated approximately 130-180% recovery whilst other CSA recovered more than 200%.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05268-6E5C-A84A-943F-253E6959C8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0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E710C-B6CF-86B7-A8F4-39526F603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F139EA-E555-9949-96AE-A12F0C5DA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629F6-E668-15FD-E80B-B66D2E561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D8AA-206A-DEE1-DCBB-665428E95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05268-6E5C-A84A-943F-253E6959C8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A48B-61B5-D43C-FB1A-EE3351128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239-2C24-15F5-20DD-927ACB775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7F691-EB45-8C44-D564-F59C371E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796E4-1004-6C30-3DAD-4BA6A284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C04E4-C56D-1765-911F-D4ABE11B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4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E191-3AEE-44A9-B7F3-6486D4B5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FFF24-6D26-4F12-9E6D-C0FB0B69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AB5CC-0E87-9AC7-9996-94B31046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838D7-C0E1-D4C6-E840-8A4064D7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3139E-0E3E-82CA-12C0-27A19A8F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8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FD5B5-2C86-EE11-9626-90AD5133C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1D51B-8DDC-0204-5BD1-5A7207976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E6F8E-D703-1001-4854-B337BEDD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F1D36-C782-2A6B-C97D-E9A3657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8FA77-59B6-B823-8FC2-B053AD73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91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E5D84BB-C686-9C62-4452-8EF9D38E3D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372" y="491406"/>
            <a:ext cx="11283627" cy="914400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EFFFAE37-2134-1F23-DEA0-A12F446A816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0373" y="1684087"/>
            <a:ext cx="11283626" cy="4052887"/>
          </a:xfrm>
        </p:spPr>
        <p:txBody>
          <a:bodyPr>
            <a:normAutofit/>
          </a:bodyPr>
          <a:lstStyle>
            <a:lvl1pPr>
              <a:buClr>
                <a:srgbClr val="F04E2A"/>
              </a:buClr>
              <a:defRPr sz="1800">
                <a:solidFill>
                  <a:srgbClr val="0041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D2EDAD-81D4-E955-355E-F5E97DAE0A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372" y="5883579"/>
            <a:ext cx="11283625" cy="653952"/>
          </a:xfrm>
        </p:spPr>
        <p:txBody>
          <a:bodyPr>
            <a:normAutofit/>
          </a:bodyPr>
          <a:lstStyle>
            <a:lvl1pPr marL="0" indent="0">
              <a:buNone/>
              <a:defRPr sz="800" b="0">
                <a:solidFill>
                  <a:srgbClr val="0041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References: 1.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6B50EC1-1419-5B96-D984-18801EA802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372" y="6618022"/>
            <a:ext cx="2969267" cy="226238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41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X-XX-XXXXXXXX                              Month Year</a:t>
            </a:r>
          </a:p>
        </p:txBody>
      </p:sp>
    </p:spTree>
    <p:extLst>
      <p:ext uri="{BB962C8B-B14F-4D97-AF65-F5344CB8AC3E}">
        <p14:creationId xmlns:p14="http://schemas.microsoft.com/office/powerpoint/2010/main" val="91861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5616-A449-39E3-5CA8-F9AF665D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A1BF4-A8AD-83DC-8C48-0574E1457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41A20-E9F1-B009-B89A-0B596AE6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45436-E129-B69F-F56B-260F94F1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EEEDA-CB63-F70C-B28A-8EF36C02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5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79B0-90B4-D2D5-C2E8-4FC20AE6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FECB2-41DF-A44D-ACBC-C086714C2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45F4B-DFA5-AE22-5762-9E4DF35C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ED059-FBBD-51D7-B1C0-F9A10A4E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F5EE1-4C1E-CDE9-27B9-9CD3492E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9EE1-3812-1C43-6B6A-3FF6219D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9CB93-66DA-B116-A9E0-29D8E21E8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7D67B-78F5-DAA9-8F3D-3FD1F6FED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83B4C-42AE-2E5F-6C9A-B1EBFE31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2EA8B-6366-CA80-706D-7D8F4345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CFB26-1D85-A94D-79C7-BFB77C2E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55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9080-6CE2-4F47-8A6F-4CC736C6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74397-DA44-A9F6-4E6E-F2D3D22F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098F7-FD59-A2B2-B56F-E26902624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BB107-78F2-D17D-F3A2-B0FB71384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7B6D7-B873-F272-A93B-E9D50BF88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0CA95-C87E-3600-E155-8D477F51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23D19-B740-210B-3478-6331E6F7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E623-FC7A-CBC4-359D-84770AF0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6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4E82-CE56-17E9-19B5-F2263132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E1217-DCB4-73AE-40AB-72B4F76B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18BCB-D14F-E287-CDCF-17676A79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D680F-7523-28C0-B516-27569FCE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9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C3D11-0FEF-A859-74D2-CFFD5B46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FB775-546C-82E7-144D-765937E4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DDA77-6106-74D4-41E4-C59DD109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0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C28A-4F4D-30E5-2089-BD4556D6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74D5A-6744-FEBD-A37A-8C2ECAA3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5ADB4-168E-BCDF-FEA4-64C62992F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A02C8-476D-0638-D602-1FE3A7BC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DA4FE-EF26-CEAF-184D-274FA251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DAEEA-3B6C-8BF0-9C50-1BABE6AB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8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7836-0216-B45D-C7FD-228C1DAB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4CD3AD-7883-1B1D-B3C6-F2523B29A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87574-1E8F-4D4C-5066-758D3D8F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BF199-C732-A6C2-FB97-4A60721D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27931-1587-75BC-9DAF-9E3F1EE3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38DF2-7A59-ACB4-0B1E-3247AED2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9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2B8A9-8A2B-A0A0-AA3E-E2C4D3AC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FD303-A4D1-BEFD-3938-04F098071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CC2E-0111-5D55-1F66-628BDD774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A325E1-BD98-4AF9-B21F-79A0CE5EE36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E02CF-F43B-A8CD-0315-26DB00F86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99BE9-412B-1221-6989-8B3DB7285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37A151-FC6C-49E3-A2A5-9ED1CEF1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2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documents/product-information/altuvoct-epar-product-information_en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v.uk/government/news/efanesoctocog-alfa-approved-to-prevent-and-treat-bleeding-in-children-and-adults-with-severe-or-moderate-haemophilia-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1CDD9-4499-44D5-3B09-35543891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6100" b="1" dirty="0"/>
              <a:t>Laboratory Measurement</a:t>
            </a:r>
            <a:br>
              <a:rPr lang="en-GB" sz="6100" b="1" dirty="0"/>
            </a:br>
            <a:r>
              <a:rPr lang="en-GB" sz="6100" b="1" dirty="0"/>
              <a:t> of Altuvoct®</a:t>
            </a:r>
            <a:br>
              <a:rPr lang="en-GB" sz="6100" b="1" dirty="0"/>
            </a:br>
            <a:r>
              <a:rPr lang="en-GB" sz="6100" b="1" dirty="0"/>
              <a:t>(efanesoctocog alfa)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475E1-6FF6-ED9A-0140-E2A096D88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480" y="6005556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GB" sz="1500"/>
              <a:t>Anne Riddell</a:t>
            </a:r>
          </a:p>
          <a:p>
            <a:r>
              <a:rPr lang="en-GB" sz="1500"/>
              <a:t>on behalf the UKHCDO Laboratory Working Party</a:t>
            </a:r>
          </a:p>
          <a:p>
            <a:endParaRPr lang="en-GB" sz="15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09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20FEF9-E28E-7F50-56ED-54C3DC85C1A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rcRect t="15847"/>
          <a:stretch/>
        </p:blipFill>
        <p:spPr>
          <a:xfrm>
            <a:off x="1415785" y="985652"/>
            <a:ext cx="9608501" cy="444137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56041-3FAF-9969-D686-E1A3C50E66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901" y="6276869"/>
            <a:ext cx="11283625" cy="340241"/>
          </a:xfrm>
        </p:spPr>
        <p:txBody>
          <a:bodyPr/>
          <a:lstStyle/>
          <a:p>
            <a:r>
              <a:rPr lang="en-GB" dirty="0"/>
              <a:t>UKNEQAS EFANESOCTOCOG ALFA EXERCISE 2024- USED WITH PERMISSION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36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34CCC-CD9C-AB08-829E-1399846A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1CB8-37C1-4C6C-D940-A1CBF07C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FVIII Chromogenic Assay -summary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B41BA-E869-EF12-4B91-46EDDDE9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Overestimation </a:t>
            </a:r>
            <a:r>
              <a:rPr lang="en-GB" dirty="0"/>
              <a:t>with all CSA- average 265-271% across concentrations.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But… variation between kits</a:t>
            </a:r>
          </a:p>
          <a:p>
            <a:endParaRPr lang="en-GB" dirty="0"/>
          </a:p>
          <a:p>
            <a:pPr lvl="1"/>
            <a:r>
              <a:rPr lang="en-GB" dirty="0" err="1"/>
              <a:t>TriniCHROM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overestimation</a:t>
            </a:r>
            <a:r>
              <a:rPr lang="en-GB" dirty="0"/>
              <a:t> 180-190% at 0.80/0.20 IU/ml but 250% at 0.05 IU/ml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 err="1"/>
              <a:t>Rossix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overestimation</a:t>
            </a:r>
            <a:r>
              <a:rPr lang="en-GB" dirty="0"/>
              <a:t> 130-160%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18751-DD6E-C6F0-C6CE-4F1A8FDEF317}"/>
              </a:ext>
            </a:extLst>
          </p:cNvPr>
          <p:cNvSpPr txBox="1"/>
          <p:nvPr/>
        </p:nvSpPr>
        <p:spPr>
          <a:xfrm>
            <a:off x="369317" y="6377459"/>
            <a:ext cx="4347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>
                <a:solidFill>
                  <a:srgbClr val="0070C0"/>
                </a:solidFill>
                <a:effectLst/>
              </a:rPr>
              <a:t>Pipe S,. Haemophilia. 2024 Jan;30(1):214-223. </a:t>
            </a:r>
            <a:r>
              <a:rPr lang="en-GB" sz="900" b="0" i="0" dirty="0" err="1">
                <a:solidFill>
                  <a:srgbClr val="0070C0"/>
                </a:solidFill>
                <a:effectLst/>
              </a:rPr>
              <a:t>doi</a:t>
            </a:r>
            <a:r>
              <a:rPr lang="en-GB" sz="900" b="0" i="0" dirty="0">
                <a:solidFill>
                  <a:srgbClr val="0070C0"/>
                </a:solidFill>
                <a:effectLst/>
              </a:rPr>
              <a:t>: 10.1111/hae.14831 </a:t>
            </a:r>
            <a:endParaRPr lang="en-GB" sz="9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1677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4E8F-42FF-8367-E6A9-67C4673C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6525"/>
            <a:ext cx="11146631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SmPC – Summary of steady state Altuvoct FVIII:C Levels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33EDC-9521-6425-F157-7C14AD5CB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18561"/>
            <a:ext cx="7594599" cy="5104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2F3F58-9BD5-96FE-0CCC-2697F1343E40}"/>
              </a:ext>
            </a:extLst>
          </p:cNvPr>
          <p:cNvSpPr txBox="1"/>
          <p:nvPr/>
        </p:nvSpPr>
        <p:spPr>
          <a:xfrm>
            <a:off x="215900" y="6337300"/>
            <a:ext cx="1179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3"/>
              </a:rPr>
              <a:t>https://www.ema.europa.eu/en/documents/product-information/altuvoct-epar-product-information_en.pdf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1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4137-F55B-D0DB-1737-AC691A83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14238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Measuring Altuvoct FVIII levels in the presence of FVIII mimetics 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7171-4DEA-5C5F-D7C0-3E6C3118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4" y="1699846"/>
            <a:ext cx="10978662" cy="405508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Emicizumab current licenced FVIII mimetic</a:t>
            </a:r>
          </a:p>
          <a:p>
            <a:endParaRPr lang="en-GB" dirty="0"/>
          </a:p>
          <a:p>
            <a:r>
              <a:rPr lang="en-GB" dirty="0"/>
              <a:t>Effects of emicizumab on coagulation assays (FVIII OSA and CSA) well documented </a:t>
            </a:r>
            <a:r>
              <a:rPr lang="en-GB" baseline="30000" dirty="0"/>
              <a:t>1</a:t>
            </a:r>
          </a:p>
          <a:p>
            <a:endParaRPr lang="en-GB" dirty="0"/>
          </a:p>
          <a:p>
            <a:r>
              <a:rPr lang="en-GB" dirty="0"/>
              <a:t>Accurate measurement of post SHL and EHL FVIII levels in presence of emicizumab is by using:</a:t>
            </a:r>
          </a:p>
          <a:p>
            <a:pPr lvl="1"/>
            <a:r>
              <a:rPr lang="en-GB" dirty="0"/>
              <a:t>FVIII CSA that contains bovine components (FX, </a:t>
            </a:r>
            <a:r>
              <a:rPr lang="en-GB" dirty="0" err="1"/>
              <a:t>FIXa</a:t>
            </a:r>
            <a:r>
              <a:rPr lang="en-GB" dirty="0"/>
              <a:t>) </a:t>
            </a:r>
            <a:r>
              <a:rPr lang="en-GB" baseline="30000" dirty="0"/>
              <a:t>1</a:t>
            </a:r>
          </a:p>
          <a:p>
            <a:endParaRPr lang="en-GB" dirty="0"/>
          </a:p>
          <a:p>
            <a:r>
              <a:rPr lang="en-GB" dirty="0"/>
              <a:t>Accurate measurement of Altuvoct FVIII levels in the presence of emicizumab has not been evaluated in a trails or in laboratory field studies to 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525DE-B997-43A3-C4C7-7E5B491801D7}"/>
              </a:ext>
            </a:extLst>
          </p:cNvPr>
          <p:cNvSpPr txBox="1"/>
          <p:nvPr/>
        </p:nvSpPr>
        <p:spPr>
          <a:xfrm>
            <a:off x="480646" y="6119446"/>
            <a:ext cx="10443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1. Laboratory coagulation tests and emicizumab treatment A United Kingdom Haemophilia Centre Doctors' Organisation guideline.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Haemophilia. 2020;26:151–155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3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2B23D-C066-07EB-C403-5A3449604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8A723C-8FFE-BEE0-6B30-B79322362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1"/>
            <a:ext cx="12051323" cy="1513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13C9BA-9839-8A02-CB68-A536C9614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97" y="3634780"/>
            <a:ext cx="11454742" cy="18516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ED8BD9-0DC6-AD62-4A1F-D86BBB07047C}"/>
              </a:ext>
            </a:extLst>
          </p:cNvPr>
          <p:cNvSpPr txBox="1"/>
          <p:nvPr/>
        </p:nvSpPr>
        <p:spPr>
          <a:xfrm>
            <a:off x="400372" y="6365649"/>
            <a:ext cx="60975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accent4">
                    <a:lumMod val="75000"/>
                  </a:schemeClr>
                </a:solidFill>
              </a:rPr>
              <a:t>1. ALTUVOCT EU Summary of Product Characteristics. 2. ALTUVOCT UK Summary of Product Characteristics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F38DE4-5A21-6651-81A1-D8BAC8EA2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372" y="503129"/>
            <a:ext cx="11283627" cy="914400"/>
          </a:xfrm>
        </p:spPr>
        <p:txBody>
          <a:bodyPr/>
          <a:lstStyle/>
          <a:p>
            <a:r>
              <a:rPr lang="en-GB" sz="3200" b="1" dirty="0">
                <a:solidFill>
                  <a:srgbClr val="7030A0"/>
                </a:solidFill>
              </a:rPr>
              <a:t>Summary of product characteristics (SmPC) Altuvoct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C3F745-DFCA-F22C-D48F-A8A8C49F2D44}"/>
              </a:ext>
            </a:extLst>
          </p:cNvPr>
          <p:cNvSpPr/>
          <p:nvPr/>
        </p:nvSpPr>
        <p:spPr>
          <a:xfrm>
            <a:off x="800100" y="4064000"/>
            <a:ext cx="9512300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016861-EE09-6708-53AE-44124A885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672" y="300906"/>
            <a:ext cx="11283627" cy="914400"/>
          </a:xfrm>
        </p:spPr>
        <p:txBody>
          <a:bodyPr>
            <a:normAutofit fontScale="92500"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Emicizumab ± </a:t>
            </a:r>
            <a:r>
              <a:rPr lang="en-GB" sz="3600" b="1" dirty="0" err="1">
                <a:solidFill>
                  <a:srgbClr val="7030A0"/>
                </a:solidFill>
              </a:rPr>
              <a:t>rFVIII</a:t>
            </a:r>
            <a:r>
              <a:rPr lang="en-GB" sz="3600" b="1" dirty="0">
                <a:solidFill>
                  <a:srgbClr val="7030A0"/>
                </a:solidFill>
              </a:rPr>
              <a:t> or Altuvoct (efanesoctocog alfa)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3BEB94-D173-62F4-3804-185D8729F893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69814456"/>
              </p:ext>
            </p:extLst>
          </p:nvPr>
        </p:nvGraphicFramePr>
        <p:xfrm>
          <a:off x="279697" y="1192305"/>
          <a:ext cx="11560611" cy="5220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36EAA-B7C1-25A4-074B-731C4C9458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19248" y="6167027"/>
            <a:ext cx="10291397" cy="421341"/>
          </a:xfrm>
        </p:spPr>
        <p:txBody>
          <a:bodyPr>
            <a:noAutofit/>
          </a:bodyPr>
          <a:lstStyle/>
          <a:p>
            <a:r>
              <a:rPr lang="en-GB" sz="1100" dirty="0"/>
              <a:t>1. </a:t>
            </a:r>
            <a:r>
              <a:rPr lang="en-US" sz="1100" dirty="0"/>
              <a:t>Laboratory coagulation tests and emicizumab treatment A United Kingdom Haemophilia Centre Doctors' Organisation guideline. Haemophilia. 2020;26:151–155.</a:t>
            </a:r>
            <a:endParaRPr lang="en-GB" sz="1100" dirty="0"/>
          </a:p>
          <a:p>
            <a:r>
              <a:rPr lang="en-GB" sz="1100" dirty="0"/>
              <a:t>2..ALTUVOCT UK Summary of Product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04149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1D2C47-C6B0-C37C-B624-566DEDD58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072" y="237406"/>
            <a:ext cx="11283627" cy="613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300" b="1" dirty="0">
                <a:solidFill>
                  <a:srgbClr val="7030A0"/>
                </a:solidFill>
                <a:latin typeface="Arial"/>
                <a:cs typeface="Arial"/>
              </a:rPr>
              <a:t>Product specific calibrator-proof of concept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421031-ECDF-32A1-BFD2-E1A56E313AE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3821700" y="1041882"/>
            <a:ext cx="5001757" cy="209576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F05D6-3B3C-9154-6D9F-3DC9A25EE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998590"/>
            <a:ext cx="3667125" cy="5509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003FA6-1580-6837-7692-A3BCA561C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020" y="3533727"/>
            <a:ext cx="5020549" cy="2983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FA0428-D718-6881-29AC-BD934DA8E8E7}"/>
              </a:ext>
            </a:extLst>
          </p:cNvPr>
          <p:cNvSpPr txBox="1"/>
          <p:nvPr/>
        </p:nvSpPr>
        <p:spPr>
          <a:xfrm>
            <a:off x="8843962" y="997243"/>
            <a:ext cx="3190534" cy="375487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77800" lvl="1" indent="-177800" algn="just">
              <a:buFont typeface="Arial" panose="020B0604020202020204" pitchFamily="34" charset="0"/>
              <a:buChar char="•"/>
            </a:pPr>
            <a:r>
              <a:rPr lang="en-GB" sz="1400" dirty="0"/>
              <a:t>Clinical labs - Europe (N=5), USA (N=2). Bovine FVIII CSA kits  (N=3 types). Analysers (N=4 types)</a:t>
            </a:r>
          </a:p>
          <a:p>
            <a:pPr marL="177800" lvl="1" indent="-177800" algn="just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77800" lvl="1" indent="-177800" algn="just">
              <a:buFont typeface="Arial" panose="020B0604020202020204" pitchFamily="34" charset="0"/>
              <a:buChar char="•"/>
            </a:pPr>
            <a:r>
              <a:rPr lang="en-GB" sz="1400" dirty="0"/>
              <a:t>10 samples with EFA (150, 80, 50, 20 and 5 IU/dL) ± Emicizumab (50µg/mL) (A &amp; B samples)</a:t>
            </a:r>
          </a:p>
          <a:p>
            <a:pPr marL="177800" lvl="1" indent="-177800" algn="just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77800" lvl="1" indent="-177800" algn="just">
              <a:buFont typeface="Arial" panose="020B0604020202020204" pitchFamily="34" charset="0"/>
              <a:buChar char="•"/>
            </a:pPr>
            <a:r>
              <a:rPr lang="en-GB" sz="1400" dirty="0"/>
              <a:t>1 sample with EFA (50 IU/dL) +Emicizumab (80µg/mL)</a:t>
            </a:r>
          </a:p>
          <a:p>
            <a:pPr marL="177800" lvl="1" indent="-177800" algn="just">
              <a:buFont typeface="Arial" panose="020B0604020202020204" pitchFamily="34" charset="0"/>
              <a:buChar char="•"/>
            </a:pPr>
            <a:r>
              <a:rPr lang="en-GB" sz="1400" dirty="0"/>
              <a:t>1 sample with EFA (50 IU/dL) +Emicizumab (20µg/mL)</a:t>
            </a:r>
          </a:p>
          <a:p>
            <a:pPr marL="177800" lvl="1" indent="-177800" algn="just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77800" lvl="1" indent="-177800" algn="just">
              <a:buFont typeface="Arial" panose="020B0604020202020204" pitchFamily="34" charset="0"/>
              <a:buChar char="•"/>
            </a:pPr>
            <a:r>
              <a:rPr lang="en-GB" sz="1400" dirty="0"/>
              <a:t> Calibrators used: SHP (Siemens), Product specific Calibrator made by spiking Altuvoct into FVIII deficient to 100 IU/dL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B6925-CD9B-CEBD-9ABA-2C7B0D271C3A}"/>
              </a:ext>
            </a:extLst>
          </p:cNvPr>
          <p:cNvSpPr txBox="1"/>
          <p:nvPr/>
        </p:nvSpPr>
        <p:spPr>
          <a:xfrm>
            <a:off x="8450262" y="5418138"/>
            <a:ext cx="367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Conclusion</a:t>
            </a:r>
            <a:r>
              <a:rPr lang="en-GB" dirty="0"/>
              <a:t>: </a:t>
            </a:r>
            <a:r>
              <a:rPr lang="en-GB" dirty="0">
                <a:solidFill>
                  <a:srgbClr val="00B050"/>
                </a:solidFill>
              </a:rPr>
              <a:t>Use of an Altuvoct (EFA) calibrator allowed precise measurement of ‘spiked’ EFA FVIII levels ±emiczumab</a:t>
            </a:r>
            <a:r>
              <a:rPr lang="en-GB" baseline="30000" dirty="0">
                <a:solidFill>
                  <a:srgbClr val="00B050"/>
                </a:solidFill>
              </a:rPr>
              <a:t>1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3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EF4CFA-A589-AFF4-1981-B91E9D5A27F7}"/>
              </a:ext>
            </a:extLst>
          </p:cNvPr>
          <p:cNvSpPr txBox="1"/>
          <p:nvPr/>
        </p:nvSpPr>
        <p:spPr>
          <a:xfrm>
            <a:off x="6260856" y="1589422"/>
            <a:ext cx="568477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Current pre heat treatment (PHT) protocol for samples being used in a Bethesda or Nijmegen Bethesda assay is the WFH recommended method of </a:t>
            </a:r>
            <a:r>
              <a:rPr lang="en-US" sz="2000" dirty="0"/>
              <a:t>56◦C for 30 minutes</a:t>
            </a:r>
            <a:r>
              <a:rPr lang="en-US" sz="2000" baseline="30000" dirty="0"/>
              <a:t>1</a:t>
            </a:r>
            <a:r>
              <a:rPr lang="en-US" sz="2000" dirty="0"/>
              <a:t> </a:t>
            </a:r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Dr Herb et al study of patient samples treated with EFA  concluded: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Extended PHT protocols (90 minutes) are required </a:t>
            </a:r>
            <a:r>
              <a:rPr lang="en-US" sz="2000" dirty="0"/>
              <a:t>when testing samples in a FVIII Bethesda/Nijmegen Bethesda assay </a:t>
            </a:r>
            <a:r>
              <a:rPr lang="en-US" sz="2000" baseline="30000" dirty="0"/>
              <a:t>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Extended PHT did not compromise the accuracy of inhibitor detection 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1EEFF4-A54C-0B19-5FA1-B84E78C9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75" y="168562"/>
            <a:ext cx="5671513" cy="141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67C0A1-9F9E-3EEC-2651-BAE395B51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34" y="1625992"/>
            <a:ext cx="3968993" cy="2672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CBE344-82AC-440D-A9A6-DAA257D73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82" y="4645239"/>
            <a:ext cx="4070465" cy="20228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567DD0-A3D8-AD2B-85B9-E5F5C0785C52}"/>
              </a:ext>
            </a:extLst>
          </p:cNvPr>
          <p:cNvSpPr txBox="1"/>
          <p:nvPr/>
        </p:nvSpPr>
        <p:spPr>
          <a:xfrm>
            <a:off x="6724833" y="6072153"/>
            <a:ext cx="5240947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GB" sz="1100" dirty="0">
                <a:solidFill>
                  <a:srgbClr val="0070C0"/>
                </a:solidFill>
              </a:rPr>
              <a:t>Srivastava A, </a:t>
            </a:r>
            <a:r>
              <a:rPr lang="en-GB" sz="1100" dirty="0" err="1">
                <a:solidFill>
                  <a:srgbClr val="0070C0"/>
                </a:solidFill>
              </a:rPr>
              <a:t>Santagostino</a:t>
            </a:r>
            <a:r>
              <a:rPr lang="en-GB" sz="1100" dirty="0">
                <a:solidFill>
                  <a:srgbClr val="0070C0"/>
                </a:solidFill>
              </a:rPr>
              <a:t> E, Dougall A, Kitchen S, et al  WFH Guideline Haemophilia. 2020;26:1–158. </a:t>
            </a:r>
            <a:endParaRPr lang="en-GB" sz="1100" dirty="0">
              <a:solidFill>
                <a:srgbClr val="000000"/>
              </a:solidFill>
            </a:endParaRPr>
          </a:p>
          <a:p>
            <a:r>
              <a:rPr lang="en-GB" sz="1100" dirty="0">
                <a:solidFill>
                  <a:srgbClr val="0070C0"/>
                </a:solidFill>
              </a:rPr>
              <a:t>2.    </a:t>
            </a:r>
            <a:r>
              <a:rPr lang="en-US" sz="1100" dirty="0">
                <a:solidFill>
                  <a:srgbClr val="0070C0"/>
                </a:solidFill>
              </a:rPr>
              <a:t>Herb A, Wimmer J, Desprez D  et al </a:t>
            </a:r>
            <a:r>
              <a:rPr lang="en-US" sz="1100" i="1" dirty="0">
                <a:solidFill>
                  <a:srgbClr val="0070C0"/>
                </a:solidFill>
              </a:rPr>
              <a:t>Res </a:t>
            </a:r>
            <a:r>
              <a:rPr lang="en-US" sz="1100" i="1" dirty="0" err="1">
                <a:solidFill>
                  <a:srgbClr val="0070C0"/>
                </a:solidFill>
              </a:rPr>
              <a:t>Pract</a:t>
            </a:r>
            <a:r>
              <a:rPr lang="en-US" sz="1100" i="1" dirty="0">
                <a:solidFill>
                  <a:srgbClr val="0070C0"/>
                </a:solidFill>
              </a:rPr>
              <a:t> </a:t>
            </a:r>
            <a:r>
              <a:rPr lang="en-US" sz="1100" i="1" dirty="0" err="1">
                <a:solidFill>
                  <a:srgbClr val="0070C0"/>
                </a:solidFill>
              </a:rPr>
              <a:t>Thromb</a:t>
            </a:r>
            <a:r>
              <a:rPr lang="en-US" sz="1100" i="1" dirty="0">
                <a:solidFill>
                  <a:srgbClr val="0070C0"/>
                </a:solidFill>
              </a:rPr>
              <a:t> </a:t>
            </a:r>
            <a:r>
              <a:rPr lang="en-US" sz="1100" i="1" dirty="0" err="1">
                <a:solidFill>
                  <a:srgbClr val="0070C0"/>
                </a:solidFill>
              </a:rPr>
              <a:t>Haemost</a:t>
            </a:r>
            <a:r>
              <a:rPr lang="en-US" sz="1100" i="1" dirty="0">
                <a:solidFill>
                  <a:srgbClr val="0070C0"/>
                </a:solidFill>
              </a:rPr>
              <a:t>. 2025;9:e102992 </a:t>
            </a:r>
            <a:endParaRPr lang="en-GB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6E857-B504-CEE3-E783-8781AE82AEB9}"/>
              </a:ext>
            </a:extLst>
          </p:cNvPr>
          <p:cNvSpPr txBox="1"/>
          <p:nvPr/>
        </p:nvSpPr>
        <p:spPr>
          <a:xfrm>
            <a:off x="150750" y="163573"/>
            <a:ext cx="5957337" cy="161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300" b="1" dirty="0">
                <a:solidFill>
                  <a:srgbClr val="7030A0"/>
                </a:solidFill>
              </a:rPr>
              <a:t>Monitoring for FVIII inhibitors in patients treated with Altuvoct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7153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99389-2646-B7BA-5E8A-4A3A2205E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54" y="2589822"/>
            <a:ext cx="5703277" cy="3539271"/>
          </a:xfrm>
        </p:spPr>
        <p:txBody>
          <a:bodyPr>
            <a:noAutofit/>
          </a:bodyPr>
          <a:lstStyle/>
          <a:p>
            <a:r>
              <a:rPr lang="en-US" sz="2000" dirty="0"/>
              <a:t>PHT residual FVIII:C levels of plasmas containing EFA (lyophilised NEQAS/ECAT exercise samples) after incubation 56◦C for 30, 60 or 120 showed 30 min was not sufficient &amp; that 120 min was required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60-min PHT incubation at 56◦C destroyed more than 90% of efanesoctocog alfa in frozen plasma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More patient sample data required to confirm findings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DF29E-9811-0BC9-FDC2-789076249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14" y="141543"/>
            <a:ext cx="6094633" cy="2379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6F759-A8AB-4C0E-CDA4-71C9C24DF3BE}"/>
              </a:ext>
            </a:extLst>
          </p:cNvPr>
          <p:cNvSpPr txBox="1"/>
          <p:nvPr/>
        </p:nvSpPr>
        <p:spPr>
          <a:xfrm>
            <a:off x="914400" y="6330461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Haemophilia</a:t>
            </a:r>
            <a:r>
              <a:rPr lang="en-GB" dirty="0"/>
              <a:t>, 2025; 0:1–3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8CE7C-77B0-89A6-B71F-ABF461694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76" y="1866090"/>
            <a:ext cx="5034236" cy="3556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44B938-5D60-B463-C7B9-8B454C2E97F8}"/>
              </a:ext>
            </a:extLst>
          </p:cNvPr>
          <p:cNvSpPr txBox="1"/>
          <p:nvPr/>
        </p:nvSpPr>
        <p:spPr>
          <a:xfrm>
            <a:off x="6865143" y="5430699"/>
            <a:ext cx="144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ECAT/NEQAS </a:t>
            </a:r>
          </a:p>
          <a:p>
            <a:pPr algn="ctr"/>
            <a:r>
              <a:rPr lang="en-GB" sz="1200" dirty="0"/>
              <a:t>samples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B5FFB-0121-0C4F-CC90-14D9EE5284D9}"/>
              </a:ext>
            </a:extLst>
          </p:cNvPr>
          <p:cNvSpPr txBox="1"/>
          <p:nvPr/>
        </p:nvSpPr>
        <p:spPr>
          <a:xfrm>
            <a:off x="8744744" y="5305285"/>
            <a:ext cx="174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 1–4 frozen SHA plasma (nominally spiked to 100, 80, 20,</a:t>
            </a:r>
          </a:p>
          <a:p>
            <a:pPr algn="ctr"/>
            <a:r>
              <a:rPr lang="en-US" sz="1200" dirty="0"/>
              <a:t>5 IU/dL with </a:t>
            </a:r>
            <a:r>
              <a:rPr lang="en-US" sz="1200" dirty="0" err="1"/>
              <a:t>efa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2071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7F683-4E7E-8AD6-7627-05C8E76EA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1A4F-EDC0-DDF2-9F22-5ED2E947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58" y="246252"/>
            <a:ext cx="11781691" cy="1387476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The laboratory monitoring of Altuvoct (efanesoctocog alfa): Recommendations from the Laboratory Working Party of the UKHCDO </a:t>
            </a:r>
            <a:r>
              <a:rPr lang="en-GB" sz="2400" dirty="0"/>
              <a:t>(Bowyer A, Khan M., Lawrence C., et. al. in press Haemophilia)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04976-1B25-3A6A-7775-93C963CA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1808703"/>
            <a:ext cx="11781691" cy="4932066"/>
          </a:xfrm>
        </p:spPr>
        <p:txBody>
          <a:bodyPr>
            <a:normAutofit fontScale="55000" lnSpcReduction="20000"/>
          </a:bodyPr>
          <a:lstStyle/>
          <a:p>
            <a:r>
              <a:rPr lang="en-GB" sz="4000" dirty="0"/>
              <a:t>Altuvoct FVIII level test requests for the laboratory </a:t>
            </a:r>
            <a:r>
              <a:rPr lang="en-GB" sz="4000" dirty="0">
                <a:solidFill>
                  <a:srgbClr val="00B050"/>
                </a:solidFill>
              </a:rPr>
              <a:t>essential treatment information is included with sample for testing</a:t>
            </a:r>
          </a:p>
          <a:p>
            <a:pPr marL="0" indent="0">
              <a:buNone/>
            </a:pPr>
            <a:endParaRPr lang="en-GB" sz="3600" dirty="0">
              <a:solidFill>
                <a:srgbClr val="00B050"/>
              </a:solidFill>
            </a:endParaRPr>
          </a:p>
          <a:p>
            <a:r>
              <a:rPr lang="en-GB" sz="4000" b="1" dirty="0"/>
              <a:t>FVIII OSA </a:t>
            </a:r>
            <a:endParaRPr lang="en-GB" sz="4000" dirty="0"/>
          </a:p>
          <a:p>
            <a:pPr lvl="1"/>
            <a:r>
              <a:rPr lang="en-GB" sz="3600" dirty="0">
                <a:solidFill>
                  <a:srgbClr val="00B050"/>
                </a:solidFill>
              </a:rPr>
              <a:t>Suitable APTT reagents</a:t>
            </a:r>
            <a:r>
              <a:rPr lang="en-GB" sz="3600" dirty="0"/>
              <a:t>: Actin FSL, </a:t>
            </a:r>
            <a:r>
              <a:rPr lang="en-GB" sz="3600" dirty="0" err="1"/>
              <a:t>Synthafax</a:t>
            </a:r>
            <a:r>
              <a:rPr lang="en-GB" sz="3600" dirty="0"/>
              <a:t> and CK Prest calibrated with a plasma standard (1B)</a:t>
            </a:r>
          </a:p>
          <a:p>
            <a:pPr lvl="1"/>
            <a:r>
              <a:rPr lang="en-GB" sz="3600" dirty="0">
                <a:solidFill>
                  <a:srgbClr val="FF0000"/>
                </a:solidFill>
              </a:rPr>
              <a:t>Unsuitable APTT reagents </a:t>
            </a:r>
            <a:r>
              <a:rPr lang="en-GB" sz="3600" dirty="0"/>
              <a:t>when calibrated with a plasma standard: </a:t>
            </a:r>
          </a:p>
          <a:p>
            <a:pPr lvl="2"/>
            <a:r>
              <a:rPr lang="en-GB" sz="3600" dirty="0" err="1">
                <a:solidFill>
                  <a:srgbClr val="FF0000"/>
                </a:solidFill>
              </a:rPr>
              <a:t>Synthasil</a:t>
            </a:r>
            <a:r>
              <a:rPr lang="en-GB" sz="3600" dirty="0">
                <a:solidFill>
                  <a:srgbClr val="FF0000"/>
                </a:solidFill>
              </a:rPr>
              <a:t> &amp; </a:t>
            </a:r>
            <a:r>
              <a:rPr lang="en-GB" sz="3600" dirty="0" err="1">
                <a:solidFill>
                  <a:srgbClr val="FF0000"/>
                </a:solidFill>
              </a:rPr>
              <a:t>Thrombocheck</a:t>
            </a:r>
            <a:r>
              <a:rPr lang="en-GB" sz="3600" dirty="0">
                <a:solidFill>
                  <a:srgbClr val="FF0000"/>
                </a:solidFill>
              </a:rPr>
              <a:t> SLA (underestimate) </a:t>
            </a:r>
            <a:r>
              <a:rPr lang="en-GB" sz="3600" dirty="0"/>
              <a:t>(1B)</a:t>
            </a:r>
          </a:p>
          <a:p>
            <a:pPr lvl="2"/>
            <a:r>
              <a:rPr lang="en-GB" sz="3600" dirty="0">
                <a:solidFill>
                  <a:srgbClr val="FF0000"/>
                </a:solidFill>
              </a:rPr>
              <a:t>Actin, Actin FS </a:t>
            </a:r>
            <a:r>
              <a:rPr lang="en-GB" sz="3600" dirty="0" err="1">
                <a:solidFill>
                  <a:srgbClr val="FF0000"/>
                </a:solidFill>
              </a:rPr>
              <a:t>Cephen</a:t>
            </a:r>
            <a:r>
              <a:rPr lang="en-GB" sz="3600" dirty="0">
                <a:solidFill>
                  <a:srgbClr val="FF0000"/>
                </a:solidFill>
              </a:rPr>
              <a:t>, </a:t>
            </a:r>
            <a:r>
              <a:rPr lang="en-GB" sz="3600" dirty="0" err="1">
                <a:solidFill>
                  <a:srgbClr val="FF0000"/>
                </a:solidFill>
              </a:rPr>
              <a:t>Cephascreen</a:t>
            </a:r>
            <a:r>
              <a:rPr lang="en-GB" sz="3600" dirty="0">
                <a:solidFill>
                  <a:srgbClr val="FF0000"/>
                </a:solidFill>
              </a:rPr>
              <a:t> (overestimate) </a:t>
            </a:r>
            <a:r>
              <a:rPr lang="en-GB" sz="3600" dirty="0"/>
              <a:t>(1B)</a:t>
            </a:r>
          </a:p>
          <a:p>
            <a:pPr marL="457200" lvl="1" indent="0">
              <a:buNone/>
            </a:pPr>
            <a:endParaRPr lang="en-GB" sz="3400" dirty="0"/>
          </a:p>
          <a:p>
            <a:r>
              <a:rPr lang="en-GB" sz="4000" b="1" dirty="0"/>
              <a:t>FVIII CSA </a:t>
            </a:r>
            <a:endParaRPr lang="en-GB" sz="4000" dirty="0"/>
          </a:p>
          <a:p>
            <a:pPr lvl="1"/>
            <a:r>
              <a:rPr lang="en-GB" sz="3600" dirty="0">
                <a:solidFill>
                  <a:srgbClr val="FF0000"/>
                </a:solidFill>
              </a:rPr>
              <a:t>All unsuitable </a:t>
            </a:r>
            <a:r>
              <a:rPr lang="en-GB" sz="3600" dirty="0"/>
              <a:t>(all </a:t>
            </a:r>
            <a:r>
              <a:rPr lang="en-GB" sz="3600" dirty="0">
                <a:solidFill>
                  <a:srgbClr val="FF0000"/>
                </a:solidFill>
              </a:rPr>
              <a:t>over-estimate Altuvoct FVIII levels</a:t>
            </a:r>
            <a:r>
              <a:rPr lang="en-GB" sz="3600" dirty="0"/>
              <a:t>)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/>
              <a:t>when calibrated with a plasma standard (1B)</a:t>
            </a:r>
          </a:p>
          <a:p>
            <a:pPr lvl="1"/>
            <a:r>
              <a:rPr lang="en-GB" sz="3600" dirty="0"/>
              <a:t>Use of a </a:t>
            </a:r>
            <a:r>
              <a:rPr lang="en-GB" sz="3600" dirty="0">
                <a:solidFill>
                  <a:srgbClr val="FF0000"/>
                </a:solidFill>
              </a:rPr>
              <a:t>correction factor is not recommended </a:t>
            </a:r>
            <a:r>
              <a:rPr lang="en-GB" sz="3600" dirty="0"/>
              <a:t>(acknowledgement that the SmPC states ‘CSA level can be divided by 2.5 to approximate the Altuvoct FVIII level) (1B)</a:t>
            </a:r>
          </a:p>
          <a:p>
            <a:pPr marL="457200" lvl="1" indent="0">
              <a:buNone/>
            </a:pPr>
            <a:endParaRPr lang="en-GB" sz="3400" dirty="0"/>
          </a:p>
          <a:p>
            <a:r>
              <a:rPr lang="en-GB" sz="4000" dirty="0"/>
              <a:t>Laboratories likely will need to verify a suitable FVIII OSAs to measure Altuvoct (this may be different to their current ‘routine’ FVIII OSA)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26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1507-491B-C767-6D45-52C24DE0853D}"/>
              </a:ext>
            </a:extLst>
          </p:cNvPr>
          <p:cNvSpPr txBox="1">
            <a:spLocks/>
          </p:cNvSpPr>
          <p:nvPr/>
        </p:nvSpPr>
        <p:spPr>
          <a:xfrm>
            <a:off x="1579563" y="279400"/>
            <a:ext cx="10371619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7030A0"/>
                </a:solidFill>
              </a:rPr>
              <a:t>ALTUVOCT® (efanesoctocog alfa,  BIVV001)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39A21-262A-70CE-A585-61E19980E6DF}"/>
              </a:ext>
            </a:extLst>
          </p:cNvPr>
          <p:cNvSpPr txBox="1"/>
          <p:nvPr/>
        </p:nvSpPr>
        <p:spPr>
          <a:xfrm>
            <a:off x="334963" y="6219197"/>
            <a:ext cx="3755189" cy="26160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GB" sz="900" b="0" i="0" dirty="0">
                <a:solidFill>
                  <a:srgbClr val="00416B"/>
                </a:solidFill>
                <a:effectLst/>
              </a:rPr>
              <a:t>Pipe S,. Haemophilia. 2024 Jan;30(1):214-223. doi: 10.1111/hae.14831 </a:t>
            </a:r>
            <a:endParaRPr lang="en-GB" sz="900" dirty="0">
              <a:solidFill>
                <a:srgbClr val="00416B"/>
              </a:solidFill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979E6-C6C4-FC3C-CE7A-BBC60D16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55" y="1227138"/>
            <a:ext cx="9794489" cy="47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41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5E40-CDA6-91D8-B3D4-0EA30F61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9816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Laboratory Working Party Recommendations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2053B-F1BE-1D59-8261-FF4E5868B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568"/>
            <a:ext cx="10515600" cy="4584192"/>
          </a:xfrm>
        </p:spPr>
        <p:txBody>
          <a:bodyPr>
            <a:normAutofit/>
          </a:bodyPr>
          <a:lstStyle/>
          <a:p>
            <a:r>
              <a:rPr lang="en-GB" b="1" dirty="0"/>
              <a:t>Measuring Altuvoct in the presence of FVIII mimetics</a:t>
            </a:r>
          </a:p>
          <a:p>
            <a:pPr lvl="1"/>
            <a:r>
              <a:rPr lang="en-GB" sz="2800" dirty="0"/>
              <a:t>Post Altuvoct FVIII level can be  measured using CSA (</a:t>
            </a:r>
            <a:r>
              <a:rPr lang="en-GB" sz="2800" dirty="0">
                <a:solidFill>
                  <a:srgbClr val="00B050"/>
                </a:solidFill>
              </a:rPr>
              <a:t>bovine FX and bovine </a:t>
            </a:r>
            <a:r>
              <a:rPr lang="en-GB" sz="2800" dirty="0" err="1">
                <a:solidFill>
                  <a:srgbClr val="00B050"/>
                </a:solidFill>
              </a:rPr>
              <a:t>FIXa</a:t>
            </a:r>
            <a:r>
              <a:rPr lang="en-GB" sz="2800" dirty="0"/>
              <a:t>) (1B) </a:t>
            </a:r>
          </a:p>
          <a:p>
            <a:pPr lvl="1"/>
            <a:r>
              <a:rPr lang="en-GB" sz="2800" dirty="0"/>
              <a:t>The </a:t>
            </a:r>
            <a:r>
              <a:rPr lang="en-GB" sz="2800" dirty="0">
                <a:solidFill>
                  <a:srgbClr val="00B050"/>
                </a:solidFill>
              </a:rPr>
              <a:t>uncorrected FVIII CSA result </a:t>
            </a:r>
            <a:r>
              <a:rPr lang="en-GB" sz="2800" dirty="0"/>
              <a:t>should be reported by the laboratory with an additional comment stating ‘level is overestimated 1.5 – 3fold’ (1B)</a:t>
            </a:r>
          </a:p>
          <a:p>
            <a:pPr lvl="1"/>
            <a:r>
              <a:rPr lang="en-GB" sz="2800" dirty="0"/>
              <a:t>FVIII CSAs that use </a:t>
            </a:r>
            <a:r>
              <a:rPr lang="en-GB" sz="2800" dirty="0">
                <a:solidFill>
                  <a:srgbClr val="FF0000"/>
                </a:solidFill>
              </a:rPr>
              <a:t>human FX and </a:t>
            </a:r>
            <a:r>
              <a:rPr lang="en-GB" sz="2800" dirty="0" err="1">
                <a:solidFill>
                  <a:srgbClr val="FF0000"/>
                </a:solidFill>
              </a:rPr>
              <a:t>FIXa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should </a:t>
            </a:r>
            <a:r>
              <a:rPr lang="en-GB" sz="2800" dirty="0">
                <a:solidFill>
                  <a:srgbClr val="FF0000"/>
                </a:solidFill>
              </a:rPr>
              <a:t>not be used </a:t>
            </a:r>
            <a:r>
              <a:rPr lang="en-GB" sz="2800" dirty="0"/>
              <a:t>(1B)</a:t>
            </a:r>
          </a:p>
          <a:p>
            <a:pPr lvl="1"/>
            <a:r>
              <a:rPr lang="en-GB" sz="2800" dirty="0"/>
              <a:t>FVIII CSAs that use bovine FX and human </a:t>
            </a:r>
            <a:r>
              <a:rPr lang="en-GB" sz="2800" dirty="0" err="1"/>
              <a:t>FIXa</a:t>
            </a:r>
            <a:r>
              <a:rPr lang="en-GB" sz="2800" dirty="0"/>
              <a:t> require local validation before measuring Altuvoct activity in the presence of FVIII mimetics (1C)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57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51C21-A046-EAAD-BEFF-A80393A42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3A7F-BF67-F002-3120-E01B0EE4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5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Laboratory Working Party Recommendations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75177-37F3-97C3-9B46-05F8C8FAE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81" y="1794555"/>
            <a:ext cx="10515600" cy="3882763"/>
          </a:xfrm>
        </p:spPr>
        <p:txBody>
          <a:bodyPr>
            <a:normAutofit fontScale="25000" lnSpcReduction="20000"/>
          </a:bodyPr>
          <a:lstStyle/>
          <a:p>
            <a:r>
              <a:rPr lang="en-GB" sz="11200" b="1" dirty="0"/>
              <a:t>Measuring FVIII Inhibitors in patients on Altuvoct</a:t>
            </a:r>
          </a:p>
          <a:p>
            <a:pPr lvl="1"/>
            <a:r>
              <a:rPr lang="en-GB" sz="11200" dirty="0"/>
              <a:t>Samples require a pre heat treatment (PHT) step prior to use in the FVIII Bethesda or Nijmegen Bethesda assay  (1B)</a:t>
            </a:r>
          </a:p>
          <a:p>
            <a:pPr lvl="1"/>
            <a:r>
              <a:rPr lang="en-GB" sz="11200" dirty="0"/>
              <a:t>Extended PHT </a:t>
            </a:r>
            <a:r>
              <a:rPr lang="en-GB" sz="11200" dirty="0">
                <a:solidFill>
                  <a:srgbClr val="00B050"/>
                </a:solidFill>
              </a:rPr>
              <a:t>60 – 120 minutes </a:t>
            </a:r>
            <a:r>
              <a:rPr lang="en-GB" sz="11200" dirty="0"/>
              <a:t>to remove Altuvoct FVIII from the sample</a:t>
            </a:r>
            <a:r>
              <a:rPr lang="en-GB" sz="11200" dirty="0">
                <a:solidFill>
                  <a:srgbClr val="00B050"/>
                </a:solidFill>
              </a:rPr>
              <a:t> </a:t>
            </a:r>
            <a:r>
              <a:rPr lang="en-GB" sz="11200" dirty="0"/>
              <a:t>(no need to change APTT reagents)</a:t>
            </a:r>
          </a:p>
          <a:p>
            <a:r>
              <a:rPr lang="en-GB" sz="11200" b="1" dirty="0"/>
              <a:t>Measuring FVIII Inhibitors in patients in the presence of Altuvoct and FVIII mimetic (emicizumab)</a:t>
            </a:r>
          </a:p>
          <a:p>
            <a:pPr lvl="1"/>
            <a:r>
              <a:rPr lang="en-GB" sz="11200" dirty="0">
                <a:solidFill>
                  <a:srgbClr val="00B050"/>
                </a:solidFill>
              </a:rPr>
              <a:t>Pre heat treatment step required as above </a:t>
            </a:r>
            <a:r>
              <a:rPr lang="en-GB" sz="11200" dirty="0"/>
              <a:t>prior to using in a CSA (bovine FX and </a:t>
            </a:r>
            <a:r>
              <a:rPr lang="en-GB" sz="11200" dirty="0" err="1"/>
              <a:t>FIXa</a:t>
            </a:r>
            <a:r>
              <a:rPr lang="en-GB" sz="11200" dirty="0"/>
              <a:t>) FVIII Bethesda or Nijmegen Bethesda assay (1B)</a:t>
            </a:r>
          </a:p>
          <a:p>
            <a:pPr marL="457200" lvl="1" indent="0">
              <a:buNone/>
            </a:pPr>
            <a:endParaRPr lang="en-GB" sz="11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68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71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8BF5802-5CED-4B8E-B07B-40BFF3BA00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679"/>
          <a:stretch/>
        </p:blipFill>
        <p:spPr>
          <a:xfrm>
            <a:off x="384189" y="2121890"/>
            <a:ext cx="5329488" cy="33592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9BEB77-45DC-FD43-FA5A-81559D04C5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744"/>
          <a:stretch/>
        </p:blipFill>
        <p:spPr>
          <a:xfrm>
            <a:off x="100964" y="471469"/>
            <a:ext cx="5600988" cy="15734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EF56C-D7CD-38F9-C4B8-263DC799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93" y="2354115"/>
            <a:ext cx="5177856" cy="32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C942F6-81E0-F82E-7A24-72C38B03C0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1738"/>
          <a:stretch/>
        </p:blipFill>
        <p:spPr>
          <a:xfrm>
            <a:off x="5965734" y="309580"/>
            <a:ext cx="5600988" cy="1803397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663CACE-0ADC-B382-5E0F-17B3D2F2A676}"/>
              </a:ext>
            </a:extLst>
          </p:cNvPr>
          <p:cNvSpPr txBox="1">
            <a:spLocks/>
          </p:cNvSpPr>
          <p:nvPr/>
        </p:nvSpPr>
        <p:spPr>
          <a:xfrm>
            <a:off x="244859" y="5697416"/>
            <a:ext cx="11853356" cy="103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lIns="90000" tIns="90000" rIns="90000" bIns="90000" rtlCol="0" anchor="ctr">
            <a:noAutofit/>
          </a:bodyPr>
          <a:lstStyle>
            <a:lvl1pPr marL="2745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400" dirty="0">
                <a:solidFill>
                  <a:schemeClr val="tx1"/>
                </a:solidFill>
              </a:rPr>
              <a:t>In the UK, ALTUVOCT (</a:t>
            </a:r>
            <a:r>
              <a:rPr lang="en-US" sz="1400" dirty="0" err="1">
                <a:solidFill>
                  <a:schemeClr val="tx1"/>
                </a:solidFill>
              </a:rPr>
              <a:t>efanesoctocog</a:t>
            </a:r>
            <a:r>
              <a:rPr lang="en-US" sz="1400" dirty="0">
                <a:solidFill>
                  <a:schemeClr val="tx1"/>
                </a:solidFill>
              </a:rPr>
              <a:t> alfa) is indicated for the treatment and prophylaxis of bleeding in patients 2 years and above with severe or moderate </a:t>
            </a:r>
            <a:r>
              <a:rPr lang="en-US" sz="1400" dirty="0" err="1">
                <a:solidFill>
                  <a:schemeClr val="tx1"/>
                </a:solidFill>
              </a:rPr>
              <a:t>haemophilia</a:t>
            </a:r>
            <a:r>
              <a:rPr lang="en-US" sz="1400" dirty="0">
                <a:solidFill>
                  <a:schemeClr val="tx1"/>
                </a:solidFill>
              </a:rPr>
              <a:t> A (≤5% endogenous plasma factor VIII activity).</a:t>
            </a:r>
          </a:p>
          <a:p>
            <a:pPr marL="0"/>
            <a:r>
              <a:rPr lang="en-US" sz="1400" dirty="0">
                <a:solidFill>
                  <a:schemeClr val="tx1"/>
                </a:solidFill>
              </a:rPr>
              <a:t>In Ireland, ALTUVOCT (</a:t>
            </a:r>
            <a:r>
              <a:rPr lang="en-US" sz="1400" dirty="0" err="1">
                <a:solidFill>
                  <a:schemeClr val="tx1"/>
                </a:solidFill>
              </a:rPr>
              <a:t>efanesoctocog</a:t>
            </a:r>
            <a:r>
              <a:rPr lang="en-US" sz="1400" dirty="0">
                <a:solidFill>
                  <a:schemeClr val="tx1"/>
                </a:solidFill>
              </a:rPr>
              <a:t> alfa) is indicated for the treatment and prophylaxis of bleeding in patients with </a:t>
            </a:r>
            <a:r>
              <a:rPr lang="en-US" sz="1400" dirty="0" err="1">
                <a:solidFill>
                  <a:schemeClr val="tx1"/>
                </a:solidFill>
              </a:rPr>
              <a:t>haemophilia</a:t>
            </a:r>
            <a:r>
              <a:rPr lang="en-US" sz="1400" dirty="0">
                <a:solidFill>
                  <a:schemeClr val="tx1"/>
                </a:solidFill>
              </a:rPr>
              <a:t> A (congenital factor VIII deficiency). ALTUVOCT can be used for all age groups.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924D2C-2D50-8CD2-BD42-F1D61974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276601"/>
            <a:ext cx="11557000" cy="1512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9B1AA7-6E2C-782F-BEE8-8501BF47B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97" y="4307880"/>
            <a:ext cx="11454742" cy="185162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8F12C1-D152-E146-E775-AACF669FC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468" y="167556"/>
            <a:ext cx="6943727" cy="1280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Arial"/>
                <a:cs typeface="Arial"/>
              </a:rPr>
              <a:t>Summary of Product Characteristics (SmPC) </a:t>
            </a:r>
            <a:r>
              <a:rPr lang="en-GB" baseline="30000" dirty="0">
                <a:solidFill>
                  <a:srgbClr val="7030A0"/>
                </a:solidFill>
                <a:latin typeface="Arial"/>
                <a:cs typeface="Arial"/>
              </a:rPr>
              <a:t>1&amp;2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D717B9-6156-FE6B-F282-D85C02E9ACA6}"/>
              </a:ext>
            </a:extLst>
          </p:cNvPr>
          <p:cNvSpPr txBox="1"/>
          <p:nvPr/>
        </p:nvSpPr>
        <p:spPr>
          <a:xfrm>
            <a:off x="457200" y="6264870"/>
            <a:ext cx="1125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ALTUVOCT EU Summary of Product Characteristics.  2.  ALTUVOCT UK Summary of Product Characteristics</a:t>
            </a:r>
            <a:endParaRPr lang="en-GB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C86AC41-ABBC-B65F-5178-86272F7ACCB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/>
          <a:stretch>
            <a:fillRect/>
          </a:stretch>
        </p:blipFill>
        <p:spPr>
          <a:xfrm>
            <a:off x="7546732" y="163326"/>
            <a:ext cx="4327768" cy="2612588"/>
          </a:xfr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5DE8845-67FC-EB49-3449-81F9396839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58100" y="2793391"/>
            <a:ext cx="4102097" cy="407009"/>
          </a:xfrm>
        </p:spPr>
        <p:txBody>
          <a:bodyPr>
            <a:normAutofit fontScale="85000" lnSpcReduction="10000"/>
          </a:bodyPr>
          <a:lstStyle/>
          <a:p>
            <a:r>
              <a:rPr lang="en-GB" sz="1200" dirty="0">
                <a:hlinkClick r:id="rId6"/>
              </a:rPr>
              <a:t>Efanesoctocog alfa approved to prevent and treat bleeding in children and adults with severe or moderate haemophilia A - GOV.UK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8CAE-E2EC-5B3A-90FF-BFF42F9E9415}"/>
              </a:ext>
            </a:extLst>
          </p:cNvPr>
          <p:cNvSpPr/>
          <p:nvPr/>
        </p:nvSpPr>
        <p:spPr>
          <a:xfrm>
            <a:off x="3556000" y="3263900"/>
            <a:ext cx="7708900" cy="393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2C2FB-04CA-D4BE-2779-BD7D4333FE45}"/>
              </a:ext>
            </a:extLst>
          </p:cNvPr>
          <p:cNvSpPr/>
          <p:nvPr/>
        </p:nvSpPr>
        <p:spPr>
          <a:xfrm>
            <a:off x="6705600" y="3708400"/>
            <a:ext cx="4457700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19D446-1B09-425F-67CA-0216498C0234}"/>
              </a:ext>
            </a:extLst>
          </p:cNvPr>
          <p:cNvSpPr/>
          <p:nvPr/>
        </p:nvSpPr>
        <p:spPr>
          <a:xfrm>
            <a:off x="723900" y="4800600"/>
            <a:ext cx="9448800" cy="35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F97915-BDEF-CCDE-BA35-9C2CC2CCC4DF}"/>
              </a:ext>
            </a:extLst>
          </p:cNvPr>
          <p:cNvSpPr/>
          <p:nvPr/>
        </p:nvSpPr>
        <p:spPr>
          <a:xfrm>
            <a:off x="749300" y="5295900"/>
            <a:ext cx="6515100" cy="393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6C65C2-F417-837A-BA46-C9CFFA683DD9}"/>
              </a:ext>
            </a:extLst>
          </p:cNvPr>
          <p:cNvSpPr/>
          <p:nvPr/>
        </p:nvSpPr>
        <p:spPr>
          <a:xfrm>
            <a:off x="4089400" y="5664200"/>
            <a:ext cx="4368800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1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8153B-3B4B-220D-31E2-D762FAC76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580" y="946725"/>
            <a:ext cx="4996499" cy="49531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solidFill>
                  <a:srgbClr val="00416B"/>
                </a:solidFill>
              </a:rPr>
              <a:t>Frozen plasma spiked to 80, 20, 5 IU/dL </a:t>
            </a:r>
            <a:r>
              <a:rPr lang="en-GB" sz="2400" dirty="0" err="1">
                <a:solidFill>
                  <a:srgbClr val="00416B"/>
                </a:solidFill>
              </a:rPr>
              <a:t>efanesoctocog</a:t>
            </a:r>
            <a:r>
              <a:rPr lang="en-GB" sz="2400" dirty="0">
                <a:solidFill>
                  <a:srgbClr val="00416B"/>
                </a:solidFill>
              </a:rPr>
              <a:t> alfa (EFA) or </a:t>
            </a:r>
            <a:r>
              <a:rPr lang="en-GB" sz="2400" dirty="0" err="1">
                <a:solidFill>
                  <a:srgbClr val="00416B"/>
                </a:solidFill>
              </a:rPr>
              <a:t>octocog</a:t>
            </a:r>
            <a:r>
              <a:rPr lang="en-GB" sz="2400" dirty="0">
                <a:solidFill>
                  <a:srgbClr val="00416B"/>
                </a:solidFill>
              </a:rPr>
              <a:t> alfa</a:t>
            </a:r>
          </a:p>
          <a:p>
            <a:pPr lvl="1"/>
            <a:r>
              <a:rPr lang="en-GB" sz="2000" dirty="0">
                <a:solidFill>
                  <a:srgbClr val="00416B"/>
                </a:solidFill>
              </a:rPr>
              <a:t>Potency of EFA samples confirmed by OSA using Actin FSL and WHO 8</a:t>
            </a:r>
            <a:r>
              <a:rPr lang="en-GB" sz="2000" baseline="30000" dirty="0">
                <a:solidFill>
                  <a:srgbClr val="00416B"/>
                </a:solidFill>
              </a:rPr>
              <a:t>th</a:t>
            </a:r>
            <a:r>
              <a:rPr lang="en-GB" sz="2000" dirty="0">
                <a:solidFill>
                  <a:srgbClr val="00416B"/>
                </a:solidFill>
              </a:rPr>
              <a:t> Concentrate standard</a:t>
            </a:r>
          </a:p>
          <a:p>
            <a:r>
              <a:rPr lang="en-GB" sz="2400" dirty="0">
                <a:solidFill>
                  <a:srgbClr val="00416B"/>
                </a:solidFill>
              </a:rPr>
              <a:t>Participating Labs used local FVIII assays and calibrators</a:t>
            </a:r>
          </a:p>
          <a:p>
            <a:r>
              <a:rPr lang="en-GB" sz="2400" dirty="0">
                <a:solidFill>
                  <a:srgbClr val="00416B"/>
                </a:solidFill>
              </a:rPr>
              <a:t>51 OSA (one-stage FVIII, 14 APTT reagents)</a:t>
            </a:r>
          </a:p>
          <a:p>
            <a:r>
              <a:rPr lang="en-GB" sz="2400" dirty="0">
                <a:solidFill>
                  <a:srgbClr val="00416B"/>
                </a:solidFill>
              </a:rPr>
              <a:t>42 CSA (chromogenic FVIII, 8 kits)</a:t>
            </a:r>
          </a:p>
          <a:p>
            <a:r>
              <a:rPr lang="en-GB" sz="2400" dirty="0">
                <a:solidFill>
                  <a:srgbClr val="00416B"/>
                </a:solidFill>
              </a:rPr>
              <a:t>Acceptability recovery target FVIII was set at ±25% in this study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AC4A2-A81B-75BA-727D-C6C8E6EB3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3" y="351510"/>
            <a:ext cx="6575577" cy="2948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D4ADA6-42E5-82FA-8EB2-33FE696B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37" y="3299740"/>
            <a:ext cx="5611008" cy="3048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553F47-D313-AA51-AED2-C3D08F45096F}"/>
              </a:ext>
            </a:extLst>
          </p:cNvPr>
          <p:cNvSpPr txBox="1"/>
          <p:nvPr/>
        </p:nvSpPr>
        <p:spPr>
          <a:xfrm>
            <a:off x="306219" y="6352601"/>
            <a:ext cx="5654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Taken from https://onlinelibrary.wiley.com/doi/10.1111/hae.14831)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138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627D-C0A8-1538-6023-A67CA2FA70E8}"/>
              </a:ext>
            </a:extLst>
          </p:cNvPr>
          <p:cNvSpPr txBox="1">
            <a:spLocks/>
          </p:cNvSpPr>
          <p:nvPr/>
        </p:nvSpPr>
        <p:spPr>
          <a:xfrm>
            <a:off x="585627" y="276226"/>
            <a:ext cx="11199973" cy="122237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err="1">
                <a:solidFill>
                  <a:srgbClr val="7030A0"/>
                </a:solidFill>
              </a:rPr>
              <a:t>Altuvoct</a:t>
            </a:r>
            <a:r>
              <a:rPr lang="en-GB" sz="4000" b="1" dirty="0">
                <a:solidFill>
                  <a:srgbClr val="7030A0"/>
                </a:solidFill>
              </a:rPr>
              <a:t> (</a:t>
            </a:r>
            <a:r>
              <a:rPr lang="en-GB" sz="4000" b="1" dirty="0" err="1">
                <a:solidFill>
                  <a:srgbClr val="7030A0"/>
                </a:solidFill>
              </a:rPr>
              <a:t>efanesoctocog</a:t>
            </a:r>
            <a:r>
              <a:rPr lang="en-GB" sz="4000" b="1" dirty="0">
                <a:solidFill>
                  <a:srgbClr val="7030A0"/>
                </a:solidFill>
              </a:rPr>
              <a:t> alfa): One-Stage (OSA) FVIII:C</a:t>
            </a:r>
            <a:br>
              <a:rPr lang="en-GB" sz="4000" b="1" dirty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15A1D-F66D-B9B2-8C2D-148D39050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2" t="17040" r="1445" b="3162"/>
          <a:stretch/>
        </p:blipFill>
        <p:spPr>
          <a:xfrm>
            <a:off x="754475" y="1575437"/>
            <a:ext cx="10288663" cy="4218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948162-B1B8-62F4-9BA7-58AA0B540A09}"/>
              </a:ext>
            </a:extLst>
          </p:cNvPr>
          <p:cNvSpPr txBox="1"/>
          <p:nvPr/>
        </p:nvSpPr>
        <p:spPr>
          <a:xfrm>
            <a:off x="585627" y="6284447"/>
            <a:ext cx="4347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>
                <a:solidFill>
                  <a:srgbClr val="00416B"/>
                </a:solidFill>
                <a:effectLst/>
              </a:rPr>
              <a:t>Pipe S,. Haemophilia. 2024 Jan;30(1):214-223. </a:t>
            </a:r>
            <a:r>
              <a:rPr lang="en-GB" sz="900" b="0" i="0" dirty="0" err="1">
                <a:solidFill>
                  <a:srgbClr val="00416B"/>
                </a:solidFill>
                <a:effectLst/>
              </a:rPr>
              <a:t>doi</a:t>
            </a:r>
            <a:r>
              <a:rPr lang="en-GB" sz="900" b="0" i="0" dirty="0">
                <a:solidFill>
                  <a:srgbClr val="00416B"/>
                </a:solidFill>
                <a:effectLst/>
              </a:rPr>
              <a:t>: 10.1111/hae.14831 </a:t>
            </a:r>
            <a:endParaRPr lang="en-GB" sz="900" dirty="0">
              <a:solidFill>
                <a:srgbClr val="00416B"/>
              </a:solidFill>
              <a:highlight>
                <a:srgbClr val="FFFF00"/>
              </a:highligh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E976AA2-69A6-8F6F-5BF8-1E599449A65A}"/>
              </a:ext>
            </a:extLst>
          </p:cNvPr>
          <p:cNvSpPr/>
          <p:nvPr/>
        </p:nvSpPr>
        <p:spPr>
          <a:xfrm>
            <a:off x="3147021" y="2017465"/>
            <a:ext cx="484632" cy="978408"/>
          </a:xfrm>
          <a:prstGeom prst="downArrow">
            <a:avLst/>
          </a:prstGeom>
          <a:solidFill>
            <a:srgbClr val="0041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001DC5D-AE97-FE44-7D7B-76F8E96550C4}"/>
              </a:ext>
            </a:extLst>
          </p:cNvPr>
          <p:cNvSpPr/>
          <p:nvPr/>
        </p:nvSpPr>
        <p:spPr>
          <a:xfrm>
            <a:off x="10092774" y="1864469"/>
            <a:ext cx="484632" cy="978408"/>
          </a:xfrm>
          <a:prstGeom prst="downArrow">
            <a:avLst/>
          </a:prstGeom>
          <a:solidFill>
            <a:srgbClr val="0041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CE63C81-DC56-5B92-86F3-89D2BFEC2F80}"/>
              </a:ext>
            </a:extLst>
          </p:cNvPr>
          <p:cNvSpPr/>
          <p:nvPr/>
        </p:nvSpPr>
        <p:spPr>
          <a:xfrm>
            <a:off x="6567144" y="1969976"/>
            <a:ext cx="484632" cy="978408"/>
          </a:xfrm>
          <a:prstGeom prst="downArrow">
            <a:avLst/>
          </a:prstGeom>
          <a:solidFill>
            <a:srgbClr val="0041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0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18885D9B-A5CF-3C39-A37F-2F2D378F4F2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rcRect l="830" t="20130" r="-830"/>
          <a:stretch/>
        </p:blipFill>
        <p:spPr>
          <a:xfrm>
            <a:off x="1379804" y="361730"/>
            <a:ext cx="9246341" cy="3910810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BD8DA2-8B0C-B828-6CA8-032E5684C6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685" y="6287382"/>
            <a:ext cx="7817414" cy="43080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UKNEQAS EFANESOCTOCOG ALFA EXERCISE 2024- USED WITH PERMISSION</a:t>
            </a:r>
          </a:p>
          <a:p>
            <a:r>
              <a:rPr lang="en-GB" dirty="0"/>
              <a:t>1. </a:t>
            </a:r>
            <a:r>
              <a:rPr lang="en-GB" dirty="0" err="1"/>
              <a:t>Reilly-Stitt</a:t>
            </a:r>
            <a:r>
              <a:rPr lang="en-GB" dirty="0"/>
              <a:t> et al, </a:t>
            </a:r>
            <a:r>
              <a:rPr lang="en-GB" dirty="0" err="1"/>
              <a:t>Efanesoctocog</a:t>
            </a:r>
            <a:r>
              <a:rPr lang="en-GB" dirty="0"/>
              <a:t> alfa FVIIIC measurement exercise between NEQASBC and ECAT. EAHAD 2025.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DD756-F666-4351-AF2C-E8BCCFC2B910}"/>
              </a:ext>
            </a:extLst>
          </p:cNvPr>
          <p:cNvSpPr txBox="1"/>
          <p:nvPr/>
        </p:nvSpPr>
        <p:spPr>
          <a:xfrm>
            <a:off x="1117211" y="5306257"/>
            <a:ext cx="977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Plasma spiked at 0.05, 0.20, 0.50, 1.00 IU/ml efanesoctocog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Plasma spiked with 0.50/1.00 IU/ml efanesoctocog plus 20/50 ug/ml emicizumab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200 European centres returned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E6188-1DC7-557B-D638-3ADFCA6DD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409" y="4216774"/>
            <a:ext cx="8404544" cy="87276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3E02C5-34F0-18B4-EE3F-734FBA928637}"/>
              </a:ext>
            </a:extLst>
          </p:cNvPr>
          <p:cNvCxnSpPr/>
          <p:nvPr/>
        </p:nvCxnSpPr>
        <p:spPr>
          <a:xfrm>
            <a:off x="3165231" y="1242646"/>
            <a:ext cx="0" cy="7033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2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E12B-A38B-64E7-09B4-4CF8CFA7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61" y="108195"/>
            <a:ext cx="10515600" cy="1098306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FVIII One-Stage Assay -summary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2D17F-79E5-D9FA-87C7-39D4B6A9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24" y="1092932"/>
            <a:ext cx="11095892" cy="4704129"/>
          </a:xfrm>
        </p:spPr>
        <p:txBody>
          <a:bodyPr>
            <a:normAutofit/>
          </a:bodyPr>
          <a:lstStyle/>
          <a:p>
            <a:r>
              <a:rPr lang="en-GB" dirty="0"/>
              <a:t>Only Actin FSL FVIII OSA  results were acceptable (±25%) at all FVIII levels (0.8/0.2/0.05 IU/mL)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Other OSAs : </a:t>
            </a:r>
            <a:r>
              <a:rPr lang="en-GB" b="1" dirty="0">
                <a:solidFill>
                  <a:srgbClr val="FF0000"/>
                </a:solidFill>
              </a:rPr>
              <a:t>acceptable recovery</a:t>
            </a:r>
            <a:r>
              <a:rPr lang="en-GB" dirty="0"/>
              <a:t> with SynthAFax, </a:t>
            </a:r>
            <a:r>
              <a:rPr lang="en-GB" dirty="0" err="1"/>
              <a:t>Revohem</a:t>
            </a:r>
            <a:r>
              <a:rPr lang="en-GB" dirty="0"/>
              <a:t> SLA, </a:t>
            </a:r>
            <a:r>
              <a:rPr lang="en-GB" dirty="0" err="1"/>
              <a:t>Pathromtin</a:t>
            </a:r>
            <a:r>
              <a:rPr lang="en-GB" dirty="0"/>
              <a:t> SL, PTT-A, </a:t>
            </a:r>
            <a:r>
              <a:rPr lang="en-GB" dirty="0" err="1"/>
              <a:t>aPTT</a:t>
            </a:r>
            <a:r>
              <a:rPr lang="en-GB" dirty="0"/>
              <a:t>-HS, CK Prest at </a:t>
            </a:r>
            <a:r>
              <a:rPr lang="en-GB" b="1" dirty="0">
                <a:solidFill>
                  <a:srgbClr val="FF0000"/>
                </a:solidFill>
              </a:rPr>
              <a:t>0.80 IU/ml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/>
              <a:t>HemosIL </a:t>
            </a:r>
            <a:r>
              <a:rPr lang="en-GB" dirty="0" err="1"/>
              <a:t>Synthasil</a:t>
            </a:r>
            <a:r>
              <a:rPr lang="en-GB" dirty="0"/>
              <a:t> (Werfen) : </a:t>
            </a:r>
            <a:r>
              <a:rPr lang="en-GB" b="1" dirty="0">
                <a:solidFill>
                  <a:srgbClr val="FF0000"/>
                </a:solidFill>
              </a:rPr>
              <a:t>underestimation </a:t>
            </a:r>
            <a:r>
              <a:rPr lang="en-GB" dirty="0"/>
              <a:t>30-40% at 0.80/0.20 IU/ml</a:t>
            </a:r>
          </a:p>
          <a:p>
            <a:endParaRPr lang="en-GB" dirty="0"/>
          </a:p>
          <a:p>
            <a:r>
              <a:rPr lang="en-GB" dirty="0"/>
              <a:t>Actin FS (Siemens) : </a:t>
            </a:r>
            <a:r>
              <a:rPr lang="en-GB" b="1" dirty="0">
                <a:solidFill>
                  <a:srgbClr val="FF0000"/>
                </a:solidFill>
              </a:rPr>
              <a:t>overestimation </a:t>
            </a:r>
            <a:r>
              <a:rPr lang="en-GB" dirty="0"/>
              <a:t>225-285% at all concentrations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2D23D-C5BC-4314-61A8-70F2ADFE5BB4}"/>
              </a:ext>
            </a:extLst>
          </p:cNvPr>
          <p:cNvSpPr txBox="1"/>
          <p:nvPr/>
        </p:nvSpPr>
        <p:spPr>
          <a:xfrm>
            <a:off x="585627" y="6284447"/>
            <a:ext cx="4347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>
                <a:solidFill>
                  <a:srgbClr val="00416B"/>
                </a:solidFill>
                <a:effectLst/>
              </a:rPr>
              <a:t>Pipe S,. Haemophilia. 2024 Jan;30(1):214-223. </a:t>
            </a:r>
            <a:r>
              <a:rPr lang="en-GB" sz="900" b="0" i="0" dirty="0" err="1">
                <a:solidFill>
                  <a:srgbClr val="00416B"/>
                </a:solidFill>
                <a:effectLst/>
              </a:rPr>
              <a:t>doi</a:t>
            </a:r>
            <a:r>
              <a:rPr lang="en-GB" sz="900" b="0" i="0" dirty="0">
                <a:solidFill>
                  <a:srgbClr val="00416B"/>
                </a:solidFill>
                <a:effectLst/>
              </a:rPr>
              <a:t>: 10.1111/hae.14831 </a:t>
            </a:r>
            <a:endParaRPr lang="en-GB" sz="900" dirty="0">
              <a:solidFill>
                <a:srgbClr val="00416B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889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E90B-607D-723F-D487-0C38600AAFD6}"/>
              </a:ext>
            </a:extLst>
          </p:cNvPr>
          <p:cNvSpPr txBox="1">
            <a:spLocks/>
          </p:cNvSpPr>
          <p:nvPr/>
        </p:nvSpPr>
        <p:spPr>
          <a:xfrm>
            <a:off x="483313" y="214176"/>
            <a:ext cx="11340387" cy="110662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7030A0"/>
                </a:solidFill>
              </a:rPr>
              <a:t> </a:t>
            </a:r>
            <a:r>
              <a:rPr lang="en-GB" sz="4000" b="1" dirty="0">
                <a:solidFill>
                  <a:srgbClr val="7030A0"/>
                </a:solidFill>
              </a:rPr>
              <a:t>Altuvoct (efanesoctocog alfa): FVIII Chromogenic Assay (CSA)</a:t>
            </a:r>
            <a:br>
              <a:rPr lang="en-GB" sz="4000" b="1" dirty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0FEBE-AB65-CD8E-317A-2B88AB35F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1" t="18356" r="1931" b="1584"/>
          <a:stretch/>
        </p:blipFill>
        <p:spPr>
          <a:xfrm>
            <a:off x="1008484" y="1776186"/>
            <a:ext cx="9946432" cy="3797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87325-E94D-8EEF-D05C-9876ED374343}"/>
              </a:ext>
            </a:extLst>
          </p:cNvPr>
          <p:cNvSpPr txBox="1"/>
          <p:nvPr/>
        </p:nvSpPr>
        <p:spPr>
          <a:xfrm>
            <a:off x="585627" y="6284447"/>
            <a:ext cx="4347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>
                <a:solidFill>
                  <a:srgbClr val="00416B"/>
                </a:solidFill>
                <a:effectLst/>
              </a:rPr>
              <a:t>Pipe S,. Haemophilia. 2024 Jan;30(1):214-223. </a:t>
            </a:r>
            <a:r>
              <a:rPr lang="en-GB" sz="900" b="0" i="0" dirty="0" err="1">
                <a:solidFill>
                  <a:srgbClr val="00416B"/>
                </a:solidFill>
                <a:effectLst/>
              </a:rPr>
              <a:t>doi</a:t>
            </a:r>
            <a:r>
              <a:rPr lang="en-GB" sz="900" b="0" i="0" dirty="0">
                <a:solidFill>
                  <a:srgbClr val="00416B"/>
                </a:solidFill>
                <a:effectLst/>
              </a:rPr>
              <a:t>: 10.1111/hae.14831 </a:t>
            </a:r>
            <a:endParaRPr lang="en-GB" sz="900" dirty="0">
              <a:solidFill>
                <a:srgbClr val="00416B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70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2431DCE8E2C4699CA349E2D09FEBD" ma:contentTypeVersion="15" ma:contentTypeDescription="Create a new document." ma:contentTypeScope="" ma:versionID="5358b9b956a2c822f1c327e25d7cb879">
  <xsd:schema xmlns:xsd="http://www.w3.org/2001/XMLSchema" xmlns:xs="http://www.w3.org/2001/XMLSchema" xmlns:p="http://schemas.microsoft.com/office/2006/metadata/properties" xmlns:ns1="http://schemas.microsoft.com/sharepoint/v3" xmlns:ns2="50590c6b-4ab0-4cfa-904f-b2cb23707c53" xmlns:ns3="f179a89f-7bc2-4b15-ab3b-bf4a463d8034" targetNamespace="http://schemas.microsoft.com/office/2006/metadata/properties" ma:root="true" ma:fieldsID="e3ef831345014f34884e412fd61d28ab" ns1:_="" ns2:_="" ns3:_="">
    <xsd:import namespace="http://schemas.microsoft.com/sharepoint/v3"/>
    <xsd:import namespace="50590c6b-4ab0-4cfa-904f-b2cb23707c53"/>
    <xsd:import namespace="f179a89f-7bc2-4b15-ab3b-bf4a463d80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90c6b-4ab0-4cfa-904f-b2cb23707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79fe7bd-051a-4848-8367-3990fc2b0d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9a89f-7bc2-4b15-ab3b-bf4a463d803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6df7d84-d89e-4b26-a55a-e70d4df99472}" ma:internalName="TaxCatchAll" ma:showField="CatchAllData" ma:web="f179a89f-7bc2-4b15-ab3b-bf4a463d80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590c6b-4ab0-4cfa-904f-b2cb23707c53">
      <Terms xmlns="http://schemas.microsoft.com/office/infopath/2007/PartnerControls"/>
    </lcf76f155ced4ddcb4097134ff3c332f>
    <_ip_UnifiedCompliancePolicyUIAction xmlns="http://schemas.microsoft.com/sharepoint/v3" xsi:nil="true"/>
    <TaxCatchAll xmlns="f179a89f-7bc2-4b15-ab3b-bf4a463d8034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A242750-1A21-4C3A-9745-62AFF0C70462}"/>
</file>

<file path=customXml/itemProps2.xml><?xml version="1.0" encoding="utf-8"?>
<ds:datastoreItem xmlns:ds="http://schemas.openxmlformats.org/officeDocument/2006/customXml" ds:itemID="{E1A20674-1B20-4FD1-BD8B-6901B77F2C18}"/>
</file>

<file path=customXml/itemProps3.xml><?xml version="1.0" encoding="utf-8"?>
<ds:datastoreItem xmlns:ds="http://schemas.openxmlformats.org/officeDocument/2006/customXml" ds:itemID="{BA380692-8015-43C2-B25D-2153920798DA}"/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2040</Words>
  <Application>Microsoft Office PowerPoint</Application>
  <PresentationFormat>Widescreen</PresentationFormat>
  <Paragraphs>174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Open Sans</vt:lpstr>
      <vt:lpstr>Office Theme</vt:lpstr>
      <vt:lpstr>Laboratory Measurement  of Altuvoct® (efanesoctocog alfa)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FVIII One-Stage Assay -summary</vt:lpstr>
      <vt:lpstr>PowerPoint Presentation</vt:lpstr>
      <vt:lpstr>PowerPoint Presentation</vt:lpstr>
      <vt:lpstr>FVIII Chromogenic Assay -summary</vt:lpstr>
      <vt:lpstr>SmPC – Summary of steady state Altuvoct FVIII:C Levels </vt:lpstr>
      <vt:lpstr>Measuring Altuvoct FVIII levels in the presence of FVIII mimetics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laboratory monitoring of Altuvoct (efanesoctocog alfa): Recommendations from the Laboratory Working Party of the UKHCDO (Bowyer A, Khan M., Lawrence C., et. al. in press Haemophilia)</vt:lpstr>
      <vt:lpstr>Laboratory Working Party Recommendations</vt:lpstr>
      <vt:lpstr>Laboratory Working Party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BOWYER, Annette (SHEFFIELD TEACHING HOSPITALS NHS FOUNDATION TRUST)</dc:creator>
  <cp:lastModifiedBy>RIDDELL, Anne (ROYAL FREE LONDON NHS FOUNDATION TRUST)</cp:lastModifiedBy>
  <cp:revision>180</cp:revision>
  <dcterms:created xsi:type="dcterms:W3CDTF">2025-10-10T11:31:20Z</dcterms:created>
  <dcterms:modified xsi:type="dcterms:W3CDTF">2025-11-11T15:39:48Z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0x010100EA82431DCE8E2C4699CA349E2D09FEBD</vt:lpwstr>
  </property>
  <property fmtid="{D5CDD505-2E9C-101B-9397-08002B2CF9AE}" pid="3" name="MediaServiceImageTags">
    <vt:lpwstr/>
  </property>
</Properties>
</file>