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3" r:id="rId5"/>
    <p:sldId id="259" r:id="rId6"/>
    <p:sldId id="26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15C6D-F81A-4533-A432-7CB7FA9D1793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A25B6-84FF-47B9-9EEE-DAEBA284B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8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4575" cy="3446463"/>
          </a:xfrm>
          <a:prstGeom prst="rect">
            <a:avLst/>
          </a:prstGeom>
        </p:spPr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185120" y="4787640"/>
            <a:ext cx="5407560" cy="7650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2000" b="0" strike="noStrike" spc="-1">
                <a:latin typeface="Arial"/>
              </a:rPr>
              <a:t>Strategy used to guide bleeding disorder diagnosis. This figure (which revises our previous scheme, published in ) summarizes the author's current recommendations for the initial investigations of a suspected bleeding disorder and the subsequent investigations that should be considered to confirm the diagnosis or to further evaluate the cause, based on initial test findings. TT, thrombin time; VWD, von Willebrand disease; VWF, von Willebrand factor</a:t>
            </a:r>
          </a:p>
          <a:p>
            <a:r>
              <a:rPr lang="en-US" sz="2000" b="0" strike="noStrike" spc="-1">
                <a:latin typeface="Arial"/>
              </a:rPr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 </a:t>
            </a:r>
          </a:p>
        </p:txBody>
      </p:sp>
    </p:spTree>
    <p:extLst>
      <p:ext uri="{BB962C8B-B14F-4D97-AF65-F5344CB8AC3E}">
        <p14:creationId xmlns:p14="http://schemas.microsoft.com/office/powerpoint/2010/main" val="64876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73FB-FE14-4C68-A95B-785E17F04F9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D86A-9EB3-4CE8-838C-6DD589A7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0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73FB-FE14-4C68-A95B-785E17F04F9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D86A-9EB3-4CE8-838C-6DD589A7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0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73FB-FE14-4C68-A95B-785E17F04F9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D86A-9EB3-4CE8-838C-6DD589A7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69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9275"/>
            <a:ext cx="10806364" cy="90011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2857-DFFA-3743-9FC8-C959F44368F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F683C8-91DB-D14C-BE08-D15EBE4588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788" y="5768975"/>
            <a:ext cx="10289940" cy="755650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tx2"/>
                </a:solidFill>
              </a:defRPr>
            </a:lvl1pPr>
            <a:lvl2pPr marL="268156" indent="0">
              <a:buNone/>
              <a:defRPr sz="800"/>
            </a:lvl2pPr>
            <a:lvl3pPr marL="539987" indent="0">
              <a:buNone/>
              <a:defRPr sz="800"/>
            </a:lvl3pPr>
            <a:lvl4pPr marL="811068" indent="0">
              <a:buNone/>
              <a:defRPr sz="800"/>
            </a:lvl4pPr>
            <a:lvl5pPr marL="1079973" indent="0">
              <a:buNone/>
              <a:defRPr sz="800"/>
            </a:lvl5pPr>
          </a:lstStyle>
          <a:p>
            <a:pPr lvl="0"/>
            <a:r>
              <a:rPr lang="en-US" dirty="0"/>
              <a:t>Insert Source, references or 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384030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73FB-FE14-4C68-A95B-785E17F04F9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D86A-9EB3-4CE8-838C-6DD589A7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9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73FB-FE14-4C68-A95B-785E17F04F9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D86A-9EB3-4CE8-838C-6DD589A7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80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73FB-FE14-4C68-A95B-785E17F04F9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D86A-9EB3-4CE8-838C-6DD589A7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73FB-FE14-4C68-A95B-785E17F04F9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D86A-9EB3-4CE8-838C-6DD589A7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33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73FB-FE14-4C68-A95B-785E17F04F9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D86A-9EB3-4CE8-838C-6DD589A7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73FB-FE14-4C68-A95B-785E17F04F9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D86A-9EB3-4CE8-838C-6DD589A7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73FB-FE14-4C68-A95B-785E17F04F9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D86A-9EB3-4CE8-838C-6DD589A7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7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73FB-FE14-4C68-A95B-785E17F04F9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D86A-9EB3-4CE8-838C-6DD589A7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8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73FB-FE14-4C68-A95B-785E17F04F9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CD86A-9EB3-4CE8-838C-6DD589A73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1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9733"/>
            <a:ext cx="9144000" cy="2387600"/>
          </a:xfrm>
        </p:spPr>
        <p:txBody>
          <a:bodyPr/>
          <a:lstStyle/>
          <a:p>
            <a:r>
              <a:rPr lang="en-GB" dirty="0" smtClean="0"/>
              <a:t>Bleeding assessment tool: For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0307"/>
            <a:ext cx="9144000" cy="1655762"/>
          </a:xfrm>
        </p:spPr>
        <p:txBody>
          <a:bodyPr/>
          <a:lstStyle/>
          <a:p>
            <a:r>
              <a:rPr lang="en-GB" dirty="0" smtClean="0"/>
              <a:t>Dr Will Thomas</a:t>
            </a:r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November 2023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60026" cy="1809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051" y="1"/>
            <a:ext cx="3471949" cy="17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305800" cy="8152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Flagging up different bleeding domains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Main graphic"/>
          <p:cNvPicPr/>
          <p:nvPr/>
        </p:nvPicPr>
        <p:blipFill>
          <a:blip r:embed="rId2"/>
          <a:stretch/>
        </p:blipFill>
        <p:spPr>
          <a:xfrm>
            <a:off x="4081550" y="1153193"/>
            <a:ext cx="5120639" cy="5613367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9628" y="6475762"/>
            <a:ext cx="524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Elbaz</a:t>
            </a:r>
            <a:r>
              <a:rPr lang="en-GB" dirty="0" smtClean="0"/>
              <a:t> </a:t>
            </a:r>
            <a:r>
              <a:rPr lang="en-GB" i="1" dirty="0" smtClean="0"/>
              <a:t>et al</a:t>
            </a:r>
            <a:r>
              <a:rPr lang="en-GB" dirty="0" smtClean="0"/>
              <a:t>, 2021, RPTH, 4, 761-773.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76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discern platelet disorders/VWD v normal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273792"/>
              </p:ext>
            </p:extLst>
          </p:nvPr>
        </p:nvGraphicFramePr>
        <p:xfrm>
          <a:off x="838200" y="1850563"/>
          <a:ext cx="10515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38793697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7000099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6826782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5326505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6395788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34799981"/>
                    </a:ext>
                  </a:extLst>
                </a:gridCol>
              </a:tblGrid>
              <a:tr h="5528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Vicenza BAT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Condensed MCMDM-1 VWD BAT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PBQ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ISTH</a:t>
                      </a:r>
                      <a:r>
                        <a:rPr lang="en-GB" baseline="0" dirty="0" smtClean="0"/>
                        <a:t> BAT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Self BAT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63459"/>
                  </a:ext>
                </a:extLst>
              </a:tr>
              <a:tr h="884583">
                <a:tc>
                  <a:txBody>
                    <a:bodyPr/>
                    <a:lstStyle/>
                    <a:p>
                      <a:r>
                        <a:rPr lang="en-GB" dirty="0" smtClean="0"/>
                        <a:t>Sensitivity</a:t>
                      </a:r>
                      <a:r>
                        <a:rPr lang="en-GB" baseline="0" dirty="0" smtClean="0"/>
                        <a:t> of a normal score to rule out the diagnosis of VWD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64%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78%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495104"/>
                  </a:ext>
                </a:extLst>
              </a:tr>
              <a:tr h="718724">
                <a:tc>
                  <a:txBody>
                    <a:bodyPr/>
                    <a:lstStyle/>
                    <a:p>
                      <a:r>
                        <a:rPr lang="en-GB" dirty="0" smtClean="0"/>
                        <a:t>Specificity</a:t>
                      </a:r>
                      <a:r>
                        <a:rPr lang="en-GB" baseline="0" dirty="0" smtClean="0"/>
                        <a:t> of an abnormal score to rule in the diagnosis VWD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6752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0326" y="5898612"/>
            <a:ext cx="945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Gresele</a:t>
            </a:r>
            <a:r>
              <a:rPr lang="en-GB" dirty="0"/>
              <a:t> </a:t>
            </a:r>
            <a:r>
              <a:rPr lang="en-GB" i="1" dirty="0" smtClean="0"/>
              <a:t>et al. </a:t>
            </a:r>
            <a:r>
              <a:rPr lang="en-GB" dirty="0" smtClean="0"/>
              <a:t>JTH. 2020; 18:732-739</a:t>
            </a:r>
            <a:r>
              <a:rPr lang="en-GB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326" y="6267944"/>
            <a:ext cx="524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Elbaz</a:t>
            </a:r>
            <a:r>
              <a:rPr lang="en-GB" dirty="0" smtClean="0"/>
              <a:t> </a:t>
            </a:r>
            <a:r>
              <a:rPr lang="en-GB" i="1" dirty="0" smtClean="0"/>
              <a:t>et al</a:t>
            </a:r>
            <a:r>
              <a:rPr lang="en-GB" dirty="0"/>
              <a:t>.</a:t>
            </a:r>
            <a:r>
              <a:rPr lang="en-GB" dirty="0" smtClean="0"/>
              <a:t> RPTH. 2021; 4: 761-773.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73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39787" y="1592263"/>
          <a:ext cx="10725196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2598">
                  <a:extLst>
                    <a:ext uri="{9D8B030D-6E8A-4147-A177-3AD203B41FA5}">
                      <a16:colId xmlns:a16="http://schemas.microsoft.com/office/drawing/2014/main" val="1134538882"/>
                    </a:ext>
                  </a:extLst>
                </a:gridCol>
                <a:gridCol w="5362598">
                  <a:extLst>
                    <a:ext uri="{9D8B030D-6E8A-4147-A177-3AD203B41FA5}">
                      <a16:colId xmlns:a16="http://schemas.microsoft.com/office/drawing/2014/main" val="2253072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noProof="0"/>
                        <a:t>Tests</a:t>
                      </a:r>
                    </a:p>
                  </a:txBody>
                  <a:tcPr marL="121920" marR="121920" marT="60960" marB="60960" anchor="ctr">
                    <a:solidFill>
                      <a:srgbClr val="B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/>
                        <a:t>When to perform</a:t>
                      </a:r>
                    </a:p>
                  </a:txBody>
                  <a:tcPr marL="121920" marR="121920" marT="60960" marB="60960" anchor="ctr">
                    <a:solidFill>
                      <a:srgbClr val="B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71654"/>
                  </a:ext>
                </a:extLst>
              </a:tr>
              <a:tr h="1283501">
                <a:tc>
                  <a:txBody>
                    <a:bodyPr/>
                    <a:lstStyle/>
                    <a:p>
                      <a:r>
                        <a:rPr lang="en-GB" sz="2000" noProof="0">
                          <a:solidFill>
                            <a:schemeClr val="tx1"/>
                          </a:solidFill>
                        </a:rPr>
                        <a:t>Full blood count and film, clotting screen including fibrinogen,</a:t>
                      </a:r>
                      <a:r>
                        <a:rPr lang="en-GB" sz="2000" baseline="0" noProof="0">
                          <a:solidFill>
                            <a:schemeClr val="tx1"/>
                          </a:solidFill>
                        </a:rPr>
                        <a:t> von Willebrand factor, platelet function tests (PFA-100 or light transmission aggregometry)</a:t>
                      </a:r>
                      <a:endParaRPr lang="en-GB" sz="2000" noProof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chemeClr val="tx1"/>
                          </a:solidFill>
                        </a:rPr>
                        <a:t>Baseline</a:t>
                      </a:r>
                      <a:r>
                        <a:rPr lang="en-GB" sz="2000" baseline="0" noProof="0" dirty="0">
                          <a:solidFill>
                            <a:schemeClr val="tx1"/>
                          </a:solidFill>
                        </a:rPr>
                        <a:t> tests</a:t>
                      </a:r>
                      <a:endParaRPr lang="en-GB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68466907"/>
                  </a:ext>
                </a:extLst>
              </a:tr>
              <a:tr h="351684">
                <a:tc>
                  <a:txBody>
                    <a:bodyPr/>
                    <a:lstStyle/>
                    <a:p>
                      <a:r>
                        <a:rPr lang="en-GB" sz="2000" noProof="0">
                          <a:solidFill>
                            <a:schemeClr val="tx1"/>
                          </a:solidFill>
                        </a:rPr>
                        <a:t>Von Willebrand factor genetics,</a:t>
                      </a:r>
                      <a:r>
                        <a:rPr lang="en-GB" sz="2000" baseline="0" noProof="0">
                          <a:solidFill>
                            <a:schemeClr val="tx1"/>
                          </a:solidFill>
                        </a:rPr>
                        <a:t> collagen binding and multimers</a:t>
                      </a:r>
                      <a:endParaRPr lang="en-GB" sz="2000" noProof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000" noProof="0">
                          <a:solidFill>
                            <a:schemeClr val="tx1"/>
                          </a:solidFill>
                        </a:rPr>
                        <a:t>If low von Willebrand factor levels found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80219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noProof="0">
                          <a:solidFill>
                            <a:schemeClr val="tx1"/>
                          </a:solidFill>
                        </a:rPr>
                        <a:t>Coagulation</a:t>
                      </a:r>
                      <a:r>
                        <a:rPr lang="en-GB" sz="2000" baseline="0" noProof="0">
                          <a:solidFill>
                            <a:schemeClr val="tx1"/>
                          </a:solidFill>
                        </a:rPr>
                        <a:t> factors</a:t>
                      </a:r>
                      <a:endParaRPr lang="en-GB" sz="2000" noProof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000" noProof="0">
                          <a:solidFill>
                            <a:schemeClr val="tx1"/>
                          </a:solidFill>
                        </a:rPr>
                        <a:t>If the clotting screen abnormal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26136187"/>
                  </a:ext>
                </a:extLst>
              </a:tr>
              <a:tr h="665193">
                <a:tc>
                  <a:txBody>
                    <a:bodyPr/>
                    <a:lstStyle/>
                    <a:p>
                      <a:r>
                        <a:rPr lang="en-GB" sz="2000" noProof="0">
                          <a:solidFill>
                            <a:schemeClr val="tx1"/>
                          </a:solidFill>
                        </a:rPr>
                        <a:t>Further platelet studies (nucleotides,</a:t>
                      </a:r>
                      <a:r>
                        <a:rPr lang="en-GB" sz="2000" baseline="0" noProof="0">
                          <a:solidFill>
                            <a:schemeClr val="tx1"/>
                          </a:solidFill>
                        </a:rPr>
                        <a:t> genetics, release assays, flow cytometry)</a:t>
                      </a:r>
                      <a:endParaRPr lang="en-GB" sz="2000" noProof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000" noProof="0">
                          <a:solidFill>
                            <a:schemeClr val="tx1"/>
                          </a:solidFill>
                        </a:rPr>
                        <a:t>If a platelet disorder suspected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5389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chemeClr val="tx1"/>
                          </a:solidFill>
                        </a:rPr>
                        <a:t>FXIII,</a:t>
                      </a:r>
                      <a:r>
                        <a:rPr lang="en-GB" sz="2000" baseline="0" noProof="0" dirty="0">
                          <a:solidFill>
                            <a:schemeClr val="tx1"/>
                          </a:solidFill>
                        </a:rPr>
                        <a:t> chromogenic FVIII, α-2 antiplasmin, PAI-1</a:t>
                      </a:r>
                      <a:endParaRPr lang="en-GB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>
                          <a:solidFill>
                            <a:schemeClr val="tx1"/>
                          </a:solidFill>
                        </a:rPr>
                        <a:t>Delayed surgical bleeding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4565890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EC7162D-9DED-4E2A-832E-6E703852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5"/>
            <a:ext cx="10806364" cy="90011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Deciding on investigation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4BB90-3680-4224-A0DB-4B17799710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9788" y="5768975"/>
            <a:ext cx="10289940" cy="755650"/>
          </a:xfrm>
        </p:spPr>
        <p:txBody>
          <a:bodyPr/>
          <a:lstStyle/>
          <a:p>
            <a:r>
              <a:rPr lang="pt-BR" dirty="0"/>
              <a:t>PAI-1, plasminogen activator inhibitor-1.</a:t>
            </a:r>
          </a:p>
          <a:p>
            <a:r>
              <a:rPr lang="en-GB" dirty="0"/>
              <a:t>Adapted from Hayward CPM. </a:t>
            </a:r>
            <a:r>
              <a:rPr lang="en-GB" i="1" dirty="0"/>
              <a:t>Int J Lab </a:t>
            </a:r>
            <a:r>
              <a:rPr lang="en-GB" i="1" dirty="0" err="1"/>
              <a:t>Hematol</a:t>
            </a:r>
            <a:r>
              <a:rPr lang="en-GB" dirty="0"/>
              <a:t>. 2018 May;40 </a:t>
            </a:r>
            <a:r>
              <a:rPr lang="en-GB" dirty="0" err="1"/>
              <a:t>Suppl</a:t>
            </a:r>
            <a:r>
              <a:rPr lang="en-GB" dirty="0"/>
              <a:t> 1:6-14.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801" y="1"/>
            <a:ext cx="2640199" cy="132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340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Helping more junior staff</a:t>
            </a:r>
            <a:endParaRPr lang="en-GB" dirty="0"/>
          </a:p>
        </p:txBody>
      </p:sp>
      <p:pic>
        <p:nvPicPr>
          <p:cNvPr id="1026" name="Picture 2" descr="Cardiac Arrest – box set review: a shocking portrait of hospital life |  Medical drama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38" y="1928553"/>
            <a:ext cx="7408806" cy="44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88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benefits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30778" y="1828800"/>
            <a:ext cx="9509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Quickly conveys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Objective (</a:t>
            </a:r>
            <a:r>
              <a:rPr lang="en-GB" sz="2800" dirty="0" err="1" smtClean="0"/>
              <a:t>ish</a:t>
            </a:r>
            <a:r>
              <a:rPr lang="en-GB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Can be used for research purposes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Standardises assessment in clinics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1226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C80BAB-AC42-8648-B5EA-A20B0BA1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96" y="486837"/>
            <a:ext cx="11454808" cy="77489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D204A"/>
                </a:solidFill>
                <a:latin typeface="Franklin Gothic Medium" panose="020B0603020102020204" pitchFamily="34" charset="0"/>
              </a:rPr>
              <a:t>Finally….</a:t>
            </a:r>
            <a:endParaRPr lang="en-US" dirty="0">
              <a:solidFill>
                <a:srgbClr val="0D204A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1C0353-2955-E441-9FEA-5800978EC9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570431"/>
            <a:ext cx="10515600" cy="398738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US" sz="2400" dirty="0">
                <a:latin typeface="Franklin Gothic Book" panose="020B0503020102020204" pitchFamily="34" charset="0"/>
              </a:rPr>
              <a:t>Convincing bleeding history but normal laboratory tests of </a:t>
            </a:r>
            <a:r>
              <a:rPr lang="en-US" sz="2400" dirty="0" err="1">
                <a:latin typeface="Franklin Gothic Book" panose="020B0503020102020204" pitchFamily="34" charset="0"/>
              </a:rPr>
              <a:t>haemostasis</a:t>
            </a:r>
            <a:endParaRPr lang="en-US" sz="2400" dirty="0">
              <a:latin typeface="Franklin Gothic Book" panose="020B0503020102020204" pitchFamily="34" charset="0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n-US" sz="2400" dirty="0">
                <a:latin typeface="Franklin Gothic Book" panose="020B0503020102020204" pitchFamily="34" charset="0"/>
              </a:rPr>
              <a:t>Common conundrum in clinical practice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F8875A-1E61-B944-9C48-31DE1022A021}"/>
              </a:ext>
            </a:extLst>
          </p:cNvPr>
          <p:cNvSpPr txBox="1">
            <a:spLocks/>
          </p:cNvSpPr>
          <p:nvPr/>
        </p:nvSpPr>
        <p:spPr>
          <a:xfrm>
            <a:off x="1219197" y="1397996"/>
            <a:ext cx="9753603" cy="10361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Franklin Gothic Book" panose="020B0503020102020204" pitchFamily="34" charset="0"/>
              </a:rPr>
              <a:t>Bleeding disorder of unknown cause (BDUC</a:t>
            </a:r>
            <a:r>
              <a:rPr lang="en-US" sz="2400" b="1" dirty="0" smtClean="0">
                <a:latin typeface="Franklin Gothic Book" panose="020B0503020102020204" pitchFamily="34" charset="0"/>
              </a:rPr>
              <a:t>)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2D4164-732E-C645-8C28-EC6DE104E445}"/>
              </a:ext>
            </a:extLst>
          </p:cNvPr>
          <p:cNvCxnSpPr/>
          <p:nvPr/>
        </p:nvCxnSpPr>
        <p:spPr>
          <a:xfrm>
            <a:off x="1561651" y="1345523"/>
            <a:ext cx="906869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36" y="3601457"/>
            <a:ext cx="4193677" cy="27416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576488"/>
            <a:ext cx="4583432" cy="2389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74032" y="5965752"/>
            <a:ext cx="6096000" cy="2974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1333" dirty="0">
                <a:latin typeface="Franklin Gothic Book" panose="020B0503020102020204" pitchFamily="34" charset="0"/>
              </a:rPr>
              <a:t>2.65% registrations in 2019 with UKHCDO had UBD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473" y="6455390"/>
            <a:ext cx="1048512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7" dirty="0" err="1"/>
              <a:t>Gebhart</a:t>
            </a:r>
            <a:r>
              <a:rPr lang="en-GB" sz="1467" dirty="0"/>
              <a:t> </a:t>
            </a:r>
            <a:r>
              <a:rPr lang="en-GB" sz="1467" i="1" dirty="0"/>
              <a:t>et al</a:t>
            </a:r>
            <a:r>
              <a:rPr lang="en-GB" sz="1467" dirty="0"/>
              <a:t>, </a:t>
            </a:r>
            <a:r>
              <a:rPr lang="en-GB" sz="1467" i="1" dirty="0"/>
              <a:t>Haemophilia</a:t>
            </a:r>
            <a:r>
              <a:rPr lang="en-GB" sz="1467" dirty="0"/>
              <a:t>, 2018. Thomas </a:t>
            </a:r>
            <a:r>
              <a:rPr lang="en-GB" sz="1467" i="1" dirty="0"/>
              <a:t>et al</a:t>
            </a:r>
            <a:r>
              <a:rPr lang="en-GB" sz="1467" dirty="0"/>
              <a:t>, </a:t>
            </a:r>
            <a:r>
              <a:rPr lang="en-GB" sz="1467" i="1" dirty="0"/>
              <a:t>JTH</a:t>
            </a:r>
            <a:r>
              <a:rPr lang="en-GB" sz="1467" dirty="0"/>
              <a:t>, 2021. Obaji </a:t>
            </a:r>
            <a:r>
              <a:rPr lang="en-GB" sz="1467" i="1" dirty="0"/>
              <a:t>et al, Haemophilia, </a:t>
            </a:r>
            <a:r>
              <a:rPr lang="en-GB" sz="1467" dirty="0"/>
              <a:t>2016. Thomas </a:t>
            </a:r>
            <a:r>
              <a:rPr lang="en-GB" sz="1467" i="1" dirty="0"/>
              <a:t>et al</a:t>
            </a:r>
            <a:r>
              <a:rPr lang="en-GB" sz="1467" dirty="0"/>
              <a:t>, </a:t>
            </a:r>
            <a:r>
              <a:rPr lang="en-GB" sz="1467" i="1" dirty="0"/>
              <a:t>Haemophilia, </a:t>
            </a:r>
            <a:r>
              <a:rPr lang="en-GB" sz="1467" dirty="0"/>
              <a:t>2020.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801" y="1"/>
            <a:ext cx="2640199" cy="132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8B147811F8F4489CE9D6E036C2FAAD" ma:contentTypeVersion="17" ma:contentTypeDescription="Create a new document." ma:contentTypeScope="" ma:versionID="801ea99dd3a4fdd51be44235493ed889">
  <xsd:schema xmlns:xsd="http://www.w3.org/2001/XMLSchema" xmlns:xs="http://www.w3.org/2001/XMLSchema" xmlns:p="http://schemas.microsoft.com/office/2006/metadata/properties" xmlns:ns2="2c62a0d3-c3ac-4162-b246-4fbb40b65403" xmlns:ns3="98259e52-43f4-4d4c-af73-234942e34c7c" targetNamespace="http://schemas.microsoft.com/office/2006/metadata/properties" ma:root="true" ma:fieldsID="ccd689baf0d655bb5026246574e5b3cf" ns2:_="" ns3:_="">
    <xsd:import namespace="2c62a0d3-c3ac-4162-b246-4fbb40b65403"/>
    <xsd:import namespace="98259e52-43f4-4d4c-af73-234942e34c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2a0d3-c3ac-4162-b246-4fbb40b65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f45306-43b5-42c5-a543-bffb92d17d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59e52-43f4-4d4c-af73-234942e34c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85ca15-e177-4ffd-bbf4-695d94f8471d}" ma:internalName="TaxCatchAll" ma:showField="CatchAllData" ma:web="98259e52-43f4-4d4c-af73-234942e34c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8EEBE6-E5C4-4AE6-BF11-CCB3952F73C5}"/>
</file>

<file path=customXml/itemProps2.xml><?xml version="1.0" encoding="utf-8"?>
<ds:datastoreItem xmlns:ds="http://schemas.openxmlformats.org/officeDocument/2006/customXml" ds:itemID="{1395BA63-2033-4A09-9467-5783477FAE1B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464</Words>
  <Application>Microsoft Office PowerPoint</Application>
  <PresentationFormat>Widescreen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Franklin Gothic Book</vt:lpstr>
      <vt:lpstr>Franklin Gothic Medium</vt:lpstr>
      <vt:lpstr>Office Theme</vt:lpstr>
      <vt:lpstr>Bleeding assessment tool: For</vt:lpstr>
      <vt:lpstr>Flagging up different bleeding domains</vt:lpstr>
      <vt:lpstr>Can discern platelet disorders/VWD v normal</vt:lpstr>
      <vt:lpstr>Deciding on investigation</vt:lpstr>
      <vt:lpstr>Helping more junior staff</vt:lpstr>
      <vt:lpstr>Other benefits</vt:lpstr>
      <vt:lpstr>Finally….</vt:lpstr>
    </vt:vector>
  </TitlesOfParts>
  <Company>CUH (Cambridge University Hospital)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Bleeding assessment tool: For</dc:title>
  <dc:creator>Thomas, William</dc:creator>
  <cp:lastModifiedBy>Thomas, William</cp:lastModifiedBy>
  <cp:revision>7</cp:revision>
  <dcterms:created xsi:type="dcterms:W3CDTF">2023-11-01T14:08:47Z</dcterms:created>
  <dcterms:modified xsi:type="dcterms:W3CDTF">2023-11-01T14:43:51Z</dcterms:modified>
</cp:coreProperties>
</file>