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28"/>
  </p:notesMasterIdLst>
  <p:sldIdLst>
    <p:sldId id="521" r:id="rId5"/>
    <p:sldId id="578" r:id="rId6"/>
    <p:sldId id="580" r:id="rId7"/>
    <p:sldId id="582" r:id="rId8"/>
    <p:sldId id="1118" r:id="rId9"/>
    <p:sldId id="577" r:id="rId10"/>
    <p:sldId id="576" r:id="rId11"/>
    <p:sldId id="584" r:id="rId12"/>
    <p:sldId id="585" r:id="rId13"/>
    <p:sldId id="586" r:id="rId14"/>
    <p:sldId id="587" r:id="rId15"/>
    <p:sldId id="588" r:id="rId16"/>
    <p:sldId id="590" r:id="rId17"/>
    <p:sldId id="589" r:id="rId18"/>
    <p:sldId id="539" r:id="rId19"/>
    <p:sldId id="404" r:id="rId20"/>
    <p:sldId id="540" r:id="rId21"/>
    <p:sldId id="1117" r:id="rId22"/>
    <p:sldId id="1113" r:id="rId23"/>
    <p:sldId id="1112" r:id="rId24"/>
    <p:sldId id="1114" r:id="rId25"/>
    <p:sldId id="1115" r:id="rId26"/>
    <p:sldId id="567" r:id="rId27"/>
  </p:sldIdLst>
  <p:sldSz cx="12192000" cy="6858000"/>
  <p:notesSz cx="6797675" cy="9926638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9A57CD"/>
    <a:srgbClr val="008080"/>
    <a:srgbClr val="E6E6E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923" autoAdjust="0"/>
  </p:normalViewPr>
  <p:slideViewPr>
    <p:cSldViewPr>
      <p:cViewPr varScale="1">
        <p:scale>
          <a:sx n="105" d="100"/>
          <a:sy n="105" d="100"/>
        </p:scale>
        <p:origin x="840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2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EA356C-3E26-42E6-9C54-A0A92FE429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EF6937-CE37-4117-A533-852D0947DC02}">
      <dgm:prSet/>
      <dgm:spPr/>
      <dgm:t>
        <a:bodyPr/>
        <a:lstStyle/>
        <a:p>
          <a:r>
            <a:rPr lang="en-US"/>
            <a:t>Surveillance for liver cancer every 6 months with Ultrasound</a:t>
          </a:r>
        </a:p>
      </dgm:t>
    </dgm:pt>
    <dgm:pt modelId="{5E2235BF-9C1F-47CD-A951-E9AB5B3118D5}" type="parTrans" cxnId="{DA35413E-F81B-4266-8F53-FCCEFDC192DF}">
      <dgm:prSet/>
      <dgm:spPr/>
      <dgm:t>
        <a:bodyPr/>
        <a:lstStyle/>
        <a:p>
          <a:endParaRPr lang="en-US"/>
        </a:p>
      </dgm:t>
    </dgm:pt>
    <dgm:pt modelId="{90F53E03-0D45-4DAF-B337-842882757281}" type="sibTrans" cxnId="{DA35413E-F81B-4266-8F53-FCCEFDC192DF}">
      <dgm:prSet/>
      <dgm:spPr/>
      <dgm:t>
        <a:bodyPr/>
        <a:lstStyle/>
        <a:p>
          <a:endParaRPr lang="en-US"/>
        </a:p>
      </dgm:t>
    </dgm:pt>
    <dgm:pt modelId="{DC599697-CC11-4392-AF9B-58D26EF92E3B}">
      <dgm:prSet/>
      <dgm:spPr/>
      <dgm:t>
        <a:bodyPr/>
        <a:lstStyle/>
        <a:p>
          <a:r>
            <a:rPr lang="en-US"/>
            <a:t>Screen for varices</a:t>
          </a:r>
          <a:endParaRPr lang="en-US" dirty="0"/>
        </a:p>
      </dgm:t>
    </dgm:pt>
    <dgm:pt modelId="{F5146F2D-DF24-4C62-BB8A-9B2B8A13533E}" type="parTrans" cxnId="{89ED7F63-D8F4-43C8-8F4F-B07F3841A479}">
      <dgm:prSet/>
      <dgm:spPr/>
      <dgm:t>
        <a:bodyPr/>
        <a:lstStyle/>
        <a:p>
          <a:endParaRPr lang="en-US"/>
        </a:p>
      </dgm:t>
    </dgm:pt>
    <dgm:pt modelId="{BEDA167D-A386-485C-B1C8-2972117BC0BF}" type="sibTrans" cxnId="{89ED7F63-D8F4-43C8-8F4F-B07F3841A479}">
      <dgm:prSet/>
      <dgm:spPr/>
      <dgm:t>
        <a:bodyPr/>
        <a:lstStyle/>
        <a:p>
          <a:endParaRPr lang="en-US"/>
        </a:p>
      </dgm:t>
    </dgm:pt>
    <dgm:pt modelId="{6A2C4DA5-7E94-48D4-B65A-D7BC3AA74016}">
      <dgm:prSet/>
      <dgm:spPr/>
      <dgm:t>
        <a:bodyPr/>
        <a:lstStyle/>
        <a:p>
          <a:r>
            <a:rPr lang="en-US" dirty="0"/>
            <a:t>Assess fracture risk with FRAX or DEXA</a:t>
          </a:r>
        </a:p>
      </dgm:t>
    </dgm:pt>
    <dgm:pt modelId="{0EC9A469-F9ED-4D92-83B3-11C860C8E9DD}" type="parTrans" cxnId="{3A39B13C-7AC7-438E-A1B4-C29E1C2A5E62}">
      <dgm:prSet/>
      <dgm:spPr/>
      <dgm:t>
        <a:bodyPr/>
        <a:lstStyle/>
        <a:p>
          <a:endParaRPr lang="en-US"/>
        </a:p>
      </dgm:t>
    </dgm:pt>
    <dgm:pt modelId="{761394BD-1808-4D50-9C02-5C7DDADEF4EF}" type="sibTrans" cxnId="{3A39B13C-7AC7-438E-A1B4-C29E1C2A5E62}">
      <dgm:prSet/>
      <dgm:spPr/>
      <dgm:t>
        <a:bodyPr/>
        <a:lstStyle/>
        <a:p>
          <a:endParaRPr lang="en-US"/>
        </a:p>
      </dgm:t>
    </dgm:pt>
    <dgm:pt modelId="{CA949813-3128-5B4C-85D8-85CDCD13154F}" type="pres">
      <dgm:prSet presAssocID="{D8EA356C-3E26-42E6-9C54-A0A92FE429B1}" presName="linear" presStyleCnt="0">
        <dgm:presLayoutVars>
          <dgm:animLvl val="lvl"/>
          <dgm:resizeHandles val="exact"/>
        </dgm:presLayoutVars>
      </dgm:prSet>
      <dgm:spPr/>
    </dgm:pt>
    <dgm:pt modelId="{BD4CDB1C-136E-E444-B588-5BCB8F2F8FE2}" type="pres">
      <dgm:prSet presAssocID="{FDEF6937-CE37-4117-A533-852D0947DC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7AC2E7A-64F1-7041-B236-629F2484393F}" type="pres">
      <dgm:prSet presAssocID="{90F53E03-0D45-4DAF-B337-842882757281}" presName="spacer" presStyleCnt="0"/>
      <dgm:spPr/>
    </dgm:pt>
    <dgm:pt modelId="{F7934417-3E07-6F41-9255-2D299FA09968}" type="pres">
      <dgm:prSet presAssocID="{DC599697-CC11-4392-AF9B-58D26EF92E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7DA9C2-3047-C84B-B7E3-4B22B3FD57A6}" type="pres">
      <dgm:prSet presAssocID="{BEDA167D-A386-485C-B1C8-2972117BC0BF}" presName="spacer" presStyleCnt="0"/>
      <dgm:spPr/>
    </dgm:pt>
    <dgm:pt modelId="{68525F22-1967-6248-8325-A77169E9808D}" type="pres">
      <dgm:prSet presAssocID="{6A2C4DA5-7E94-48D4-B65A-D7BC3AA7401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0DE421-188E-FA4D-B2C7-FD1618D3FDD7}" type="presOf" srcId="{6A2C4DA5-7E94-48D4-B65A-D7BC3AA74016}" destId="{68525F22-1967-6248-8325-A77169E9808D}" srcOrd="0" destOrd="0" presId="urn:microsoft.com/office/officeart/2005/8/layout/vList2"/>
    <dgm:cxn modelId="{3A39B13C-7AC7-438E-A1B4-C29E1C2A5E62}" srcId="{D8EA356C-3E26-42E6-9C54-A0A92FE429B1}" destId="{6A2C4DA5-7E94-48D4-B65A-D7BC3AA74016}" srcOrd="2" destOrd="0" parTransId="{0EC9A469-F9ED-4D92-83B3-11C860C8E9DD}" sibTransId="{761394BD-1808-4D50-9C02-5C7DDADEF4EF}"/>
    <dgm:cxn modelId="{DA35413E-F81B-4266-8F53-FCCEFDC192DF}" srcId="{D8EA356C-3E26-42E6-9C54-A0A92FE429B1}" destId="{FDEF6937-CE37-4117-A533-852D0947DC02}" srcOrd="0" destOrd="0" parTransId="{5E2235BF-9C1F-47CD-A951-E9AB5B3118D5}" sibTransId="{90F53E03-0D45-4DAF-B337-842882757281}"/>
    <dgm:cxn modelId="{89ED7F63-D8F4-43C8-8F4F-B07F3841A479}" srcId="{D8EA356C-3E26-42E6-9C54-A0A92FE429B1}" destId="{DC599697-CC11-4392-AF9B-58D26EF92E3B}" srcOrd="1" destOrd="0" parTransId="{F5146F2D-DF24-4C62-BB8A-9B2B8A13533E}" sibTransId="{BEDA167D-A386-485C-B1C8-2972117BC0BF}"/>
    <dgm:cxn modelId="{8FDB069E-61B2-B346-8196-06BC1A964362}" type="presOf" srcId="{DC599697-CC11-4392-AF9B-58D26EF92E3B}" destId="{F7934417-3E07-6F41-9255-2D299FA09968}" srcOrd="0" destOrd="0" presId="urn:microsoft.com/office/officeart/2005/8/layout/vList2"/>
    <dgm:cxn modelId="{2C91C0C7-48E6-B648-A93E-95B15F662A79}" type="presOf" srcId="{FDEF6937-CE37-4117-A533-852D0947DC02}" destId="{BD4CDB1C-136E-E444-B588-5BCB8F2F8FE2}" srcOrd="0" destOrd="0" presId="urn:microsoft.com/office/officeart/2005/8/layout/vList2"/>
    <dgm:cxn modelId="{D7C448E3-D716-3C44-8312-456E5B2076E1}" type="presOf" srcId="{D8EA356C-3E26-42E6-9C54-A0A92FE429B1}" destId="{CA949813-3128-5B4C-85D8-85CDCD13154F}" srcOrd="0" destOrd="0" presId="urn:microsoft.com/office/officeart/2005/8/layout/vList2"/>
    <dgm:cxn modelId="{1A00ED9E-F9B7-8941-89F6-57C13D2782B3}" type="presParOf" srcId="{CA949813-3128-5B4C-85D8-85CDCD13154F}" destId="{BD4CDB1C-136E-E444-B588-5BCB8F2F8FE2}" srcOrd="0" destOrd="0" presId="urn:microsoft.com/office/officeart/2005/8/layout/vList2"/>
    <dgm:cxn modelId="{748779A9-385D-AB4C-B35A-474D9241EB17}" type="presParOf" srcId="{CA949813-3128-5B4C-85D8-85CDCD13154F}" destId="{27AC2E7A-64F1-7041-B236-629F2484393F}" srcOrd="1" destOrd="0" presId="urn:microsoft.com/office/officeart/2005/8/layout/vList2"/>
    <dgm:cxn modelId="{50C3E336-4943-D945-A9F5-B2345D44ABF9}" type="presParOf" srcId="{CA949813-3128-5B4C-85D8-85CDCD13154F}" destId="{F7934417-3E07-6F41-9255-2D299FA09968}" srcOrd="2" destOrd="0" presId="urn:microsoft.com/office/officeart/2005/8/layout/vList2"/>
    <dgm:cxn modelId="{7E0B3809-A9D7-7747-8701-FCC36B0CE902}" type="presParOf" srcId="{CA949813-3128-5B4C-85D8-85CDCD13154F}" destId="{CD7DA9C2-3047-C84B-B7E3-4B22B3FD57A6}" srcOrd="3" destOrd="0" presId="urn:microsoft.com/office/officeart/2005/8/layout/vList2"/>
    <dgm:cxn modelId="{846102C1-A7EA-E54A-A045-4F7FA3894779}" type="presParOf" srcId="{CA949813-3128-5B4C-85D8-85CDCD13154F}" destId="{68525F22-1967-6248-8325-A77169E980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CDB1C-136E-E444-B588-5BCB8F2F8FE2}">
      <dsp:nvSpPr>
        <dsp:cNvPr id="0" name=""/>
        <dsp:cNvSpPr/>
      </dsp:nvSpPr>
      <dsp:spPr>
        <a:xfrm>
          <a:off x="0" y="374817"/>
          <a:ext cx="530692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Surveillance for liver cancer every 6 months with Ultrasound</a:t>
          </a:r>
        </a:p>
      </dsp:txBody>
      <dsp:txXfrm>
        <a:off x="56315" y="431132"/>
        <a:ext cx="5194290" cy="1040990"/>
      </dsp:txXfrm>
    </dsp:sp>
    <dsp:sp modelId="{F7934417-3E07-6F41-9255-2D299FA09968}">
      <dsp:nvSpPr>
        <dsp:cNvPr id="0" name=""/>
        <dsp:cNvSpPr/>
      </dsp:nvSpPr>
      <dsp:spPr>
        <a:xfrm>
          <a:off x="0" y="1611957"/>
          <a:ext cx="530692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Screen for varices</a:t>
          </a:r>
          <a:endParaRPr lang="en-US" sz="2900" kern="1200" dirty="0"/>
        </a:p>
      </dsp:txBody>
      <dsp:txXfrm>
        <a:off x="56315" y="1668272"/>
        <a:ext cx="5194290" cy="1040990"/>
      </dsp:txXfrm>
    </dsp:sp>
    <dsp:sp modelId="{68525F22-1967-6248-8325-A77169E9808D}">
      <dsp:nvSpPr>
        <dsp:cNvPr id="0" name=""/>
        <dsp:cNvSpPr/>
      </dsp:nvSpPr>
      <dsp:spPr>
        <a:xfrm>
          <a:off x="0" y="2849097"/>
          <a:ext cx="5306920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Assess fracture risk with FRAX or DEXA</a:t>
          </a:r>
        </a:p>
      </dsp:txBody>
      <dsp:txXfrm>
        <a:off x="56315" y="2905412"/>
        <a:ext cx="5194290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C6E53E76-C7E8-4F30-A16A-CE2DB7F47394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68" tIns="45784" rIns="91568" bIns="45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97A09AE7-6436-43F9-B44E-0D4A587BA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0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otolibrary.ncl.ac.uk/asset-bank/action/viewHome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otolibrary.ncl.ac.uk/asset-bank/action/viewHome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logoHomeLink" descr="Newcastle University">
            <a:hlinkClick r:id="rId2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260648"/>
            <a:ext cx="2170430" cy="6165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2855640" y="476672"/>
            <a:ext cx="1944216" cy="916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-1" y="6313431"/>
            <a:ext cx="8760297" cy="571949"/>
            <a:chOff x="-1" y="6139543"/>
            <a:chExt cx="12548679" cy="718457"/>
          </a:xfrm>
        </p:grpSpPr>
        <p:sp>
          <p:nvSpPr>
            <p:cNvPr id="11" name="Rectangle 10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 Single Corner Rectangle 11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0" y="6259462"/>
            <a:ext cx="791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Decision Making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0161" y="6296426"/>
            <a:ext cx="3212503" cy="5261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logoHomeLink" descr="Newcastle University">
            <a:hlinkClick r:id="rId2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17864"/>
            <a:ext cx="2170430" cy="6165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128813" y="6403169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#nclmed1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-1" y="6313431"/>
            <a:ext cx="8760297" cy="571949"/>
            <a:chOff x="-1" y="6139543"/>
            <a:chExt cx="12548679" cy="718457"/>
          </a:xfrm>
        </p:grpSpPr>
        <p:sp>
          <p:nvSpPr>
            <p:cNvPr id="11" name="Rectangle 10"/>
            <p:cNvSpPr/>
            <p:nvPr/>
          </p:nvSpPr>
          <p:spPr>
            <a:xfrm>
              <a:off x="-1" y="6139543"/>
              <a:ext cx="12548679" cy="351447"/>
            </a:xfrm>
            <a:prstGeom prst="rect">
              <a:avLst/>
            </a:prstGeom>
            <a:solidFill>
              <a:srgbClr val="1F3A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 Single Corner Rectangle 11"/>
            <p:cNvSpPr/>
            <p:nvPr/>
          </p:nvSpPr>
          <p:spPr>
            <a:xfrm rot="10800000">
              <a:off x="0" y="6490990"/>
              <a:ext cx="12548678" cy="367010"/>
            </a:xfrm>
            <a:prstGeom prst="round1Rect">
              <a:avLst/>
            </a:prstGeom>
            <a:solidFill>
              <a:srgbClr val="D231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0" y="6259462"/>
            <a:ext cx="791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Decision Making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0161" y="6296426"/>
            <a:ext cx="3212503" cy="5261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690D-36A0-4032-A959-B25402D59FD9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0381-9434-4B39-B12C-A84C7274059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A5174EF-33AA-F147-82AD-623290414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058" y="1484784"/>
            <a:ext cx="103632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5400" dirty="0"/>
              <a:t>Hepatology and Haemophilia </a:t>
            </a:r>
            <a:br>
              <a:rPr lang="en-GB" altLang="en-US" sz="5400" b="1" dirty="0"/>
            </a:br>
            <a:endParaRPr lang="en-GB" alt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9C915-2465-7D4B-A517-4FC981988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3645024"/>
            <a:ext cx="9392356" cy="144016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000" dirty="0">
                <a:solidFill>
                  <a:schemeClr val="tx1"/>
                </a:solidFill>
              </a:rPr>
              <a:t> Stuart McPherson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200" dirty="0">
                <a:solidFill>
                  <a:schemeClr val="tx1"/>
                </a:solidFill>
              </a:rPr>
              <a:t>Consultant </a:t>
            </a:r>
            <a:r>
              <a:rPr lang="en-GB" sz="2200" dirty="0" err="1">
                <a:solidFill>
                  <a:schemeClr val="tx1"/>
                </a:solidFill>
              </a:rPr>
              <a:t>Hepatologist</a:t>
            </a:r>
            <a:endParaRPr lang="en-GB" sz="2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Liver Unit, Freeman Hospital, Newcastle upon Tyne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Translational and Clinical Research Institute, Newcastle University.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4A54A4DC-5B48-AD43-9AB7-891217D04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49951"/>
            <a:ext cx="195989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>
            <a:extLst>
              <a:ext uri="{FF2B5EF4-FFF2-40B4-BE49-F238E27FC236}">
                <a16:creationId xmlns:a16="http://schemas.microsoft.com/office/drawing/2014/main" id="{1DE22392-8B99-B84D-9E85-0CB42BC7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5" y="5949951"/>
            <a:ext cx="434504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8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442" y="103191"/>
            <a:ext cx="10767484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altLang="en-US" sz="3200" dirty="0">
                <a:effectLst/>
                <a:latin typeface="Calibri" pitchFamily="34" charset="0"/>
              </a:rPr>
              <a:t>Pragmatic diagnosis of </a:t>
            </a:r>
            <a:r>
              <a:rPr lang="en-GB" altLang="en-US" sz="3200" dirty="0">
                <a:effectLst/>
                <a:latin typeface="Calibri" pitchFamily="34" charset="0"/>
              </a:rPr>
              <a:t>SL</a:t>
            </a:r>
            <a:r>
              <a:rPr lang="en-GB" altLang="en-US" sz="3200" dirty="0">
                <a:latin typeface="Calibri" pitchFamily="34" charset="0"/>
              </a:rPr>
              <a:t>D</a:t>
            </a:r>
            <a:endParaRPr altLang="en-US" sz="3200" dirty="0">
              <a:effectLst/>
              <a:latin typeface="Calibri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381" y="1628801"/>
            <a:ext cx="10972800" cy="4537075"/>
          </a:xfrm>
        </p:spPr>
        <p:txBody>
          <a:bodyPr>
            <a:normAutofit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000" dirty="0">
                <a:latin typeface="Calibri" pitchFamily="34" charset="0"/>
              </a:rPr>
              <a:t>Raised ALT and/or GGT and evidence of </a:t>
            </a:r>
            <a:r>
              <a:rPr lang="en-GB" altLang="en-US" sz="2000" dirty="0" err="1">
                <a:latin typeface="Calibri" pitchFamily="34" charset="0"/>
              </a:rPr>
              <a:t>steatosis</a:t>
            </a:r>
            <a:r>
              <a:rPr lang="en-GB" altLang="en-US" sz="2000" dirty="0">
                <a:latin typeface="Calibri" pitchFamily="34" charset="0"/>
              </a:rPr>
              <a:t> on imaging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000" dirty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000" dirty="0">
                <a:latin typeface="Calibri" pitchFamily="34" charset="0"/>
              </a:rPr>
              <a:t>Imaging evidence of </a:t>
            </a:r>
            <a:r>
              <a:rPr lang="en-GB" altLang="en-US" sz="2000" dirty="0" err="1">
                <a:latin typeface="Calibri" pitchFamily="34" charset="0"/>
              </a:rPr>
              <a:t>steatosis</a:t>
            </a:r>
            <a:endParaRPr lang="en-GB" altLang="en-US" sz="2000" dirty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000" dirty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000" dirty="0">
                <a:latin typeface="Calibri" pitchFamily="34" charset="0"/>
              </a:rPr>
              <a:t>Raised ALT and/or GGT and evidence of insulin resistance / central obesity / metabolic risk factors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000" dirty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000" dirty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altLang="en-US" sz="2000" dirty="0">
                <a:latin typeface="Calibri" pitchFamily="34" charset="0"/>
              </a:rPr>
              <a:t>Document alcohol consumption and categorise accordingly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>
                <a:latin typeface="Calibri" pitchFamily="34" charset="0"/>
              </a:rPr>
              <a:t>No known pre-existing liver disease 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>
                <a:latin typeface="Calibri" pitchFamily="34" charset="0"/>
              </a:rPr>
              <a:t>No hepatotoxic drugs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>
                <a:latin typeface="Calibri" pitchFamily="34" charset="0"/>
              </a:rPr>
              <a:t>Negative blood screen for other liver diseases (viral, autoimmune </a:t>
            </a:r>
            <a:r>
              <a:rPr lang="en-GB" altLang="en-US" sz="2000" dirty="0" err="1">
                <a:latin typeface="Calibri" pitchFamily="34" charset="0"/>
              </a:rPr>
              <a:t>etc</a:t>
            </a:r>
            <a:r>
              <a:rPr lang="en-GB" altLang="en-US" sz="2000" dirty="0">
                <a:latin typeface="Calibri" pitchFamily="34" charset="0"/>
              </a:rPr>
              <a:t>)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GB" altLang="en-US" sz="2000" b="1" dirty="0">
              <a:latin typeface="Calibri" pitchFamily="34" charset="0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274984" y="6583376"/>
            <a:ext cx="372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Chalasani N et al Gastroenterology 2012; 142: 1592</a:t>
            </a:r>
          </a:p>
        </p:txBody>
      </p:sp>
    </p:spTree>
    <p:extLst>
      <p:ext uri="{BB962C8B-B14F-4D97-AF65-F5344CB8AC3E}">
        <p14:creationId xmlns:p14="http://schemas.microsoft.com/office/powerpoint/2010/main" val="54399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1904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4000" dirty="0">
                <a:solidFill>
                  <a:schemeClr val="tx1"/>
                </a:solidFill>
                <a:ea typeface="ＭＳ Ｐゴシック" pitchFamily="34" charset="-128"/>
              </a:rPr>
              <a:t>Fibrosis stage is the major predictor of outcomes</a:t>
            </a:r>
          </a:p>
        </p:txBody>
      </p:sp>
      <p:pic>
        <p:nvPicPr>
          <p:cNvPr id="49155" name="Picture 2" descr="C:\Users\mcphersond\Desktop\Survival 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529818"/>
            <a:ext cx="6908860" cy="50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4583832" y="6275387"/>
            <a:ext cx="2224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 err="1"/>
              <a:t>Hangtrom</a:t>
            </a:r>
            <a:r>
              <a:rPr lang="en-GB" altLang="en-US" sz="1400" dirty="0"/>
              <a:t> J Hepatol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B76CBB-A481-C646-7475-09FED58D3DD8}"/>
              </a:ext>
            </a:extLst>
          </p:cNvPr>
          <p:cNvSpPr txBox="1"/>
          <p:nvPr/>
        </p:nvSpPr>
        <p:spPr>
          <a:xfrm>
            <a:off x="7244220" y="1874728"/>
            <a:ext cx="485575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Key people to diagnose with SLD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Cirrhosis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Monitor for complications of cirrhosis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Treat to prevent progression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Advanced fibrosis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Treat to prevent progression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Monitor for progression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Moderate fibrosis (in younger people)</a:t>
            </a:r>
            <a:endParaRPr lang="en-US" dirty="0"/>
          </a:p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7817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09600" y="11112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ea typeface="ＭＳ Ｐゴシック" pitchFamily="34" charset="-128"/>
              </a:rPr>
              <a:t>Staging disease non-invasively with FIB-4</a:t>
            </a:r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2208213" y="6583364"/>
            <a:ext cx="3005951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Arial" charset="0"/>
              </a:rPr>
              <a:t>Sterling R, Hepatology 2006 43 1317-25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1949F-B932-92D6-9078-46662595E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66" b="6713"/>
          <a:stretch/>
        </p:blipFill>
        <p:spPr>
          <a:xfrm>
            <a:off x="2542403" y="1154112"/>
            <a:ext cx="7936937" cy="54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068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4" name="Rectangle 2"/>
          <p:cNvSpPr>
            <a:spLocks noChangeArrowheads="1"/>
          </p:cNvSpPr>
          <p:nvPr/>
        </p:nvSpPr>
        <p:spPr bwMode="auto">
          <a:xfrm>
            <a:off x="912284" y="188926"/>
            <a:ext cx="10176933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GB" sz="3600" b="1" dirty="0">
                <a:latin typeface="+mj-lt"/>
                <a:cs typeface="Helvetica" pitchFamily="34" charset="0"/>
              </a:rPr>
              <a:t>Transient Elastography (</a:t>
            </a:r>
            <a:r>
              <a:rPr lang="en-GB" sz="3600" b="1" dirty="0" err="1">
                <a:latin typeface="+mj-lt"/>
                <a:cs typeface="Helvetica" pitchFamily="34" charset="0"/>
              </a:rPr>
              <a:t>fibroscan</a:t>
            </a:r>
            <a:r>
              <a:rPr lang="en-GB" sz="3600" b="1" dirty="0">
                <a:latin typeface="+mj-lt"/>
                <a:cs typeface="Helvetica" pitchFamily="34" charset="0"/>
              </a:rPr>
              <a:t>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350784"/>
            <a:ext cx="54991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09918" y="6581014"/>
            <a:ext cx="5591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De </a:t>
            </a:r>
            <a:r>
              <a:rPr lang="en-GB" sz="1200" b="1" dirty="0" err="1"/>
              <a:t>Ledinghen</a:t>
            </a:r>
            <a:r>
              <a:rPr lang="en-GB" sz="1200" b="1" dirty="0"/>
              <a:t> V, J </a:t>
            </a:r>
            <a:r>
              <a:rPr lang="en-GB" sz="1200" b="1" dirty="0" err="1"/>
              <a:t>Hepatol</a:t>
            </a:r>
            <a:r>
              <a:rPr lang="en-GB" sz="1200" b="1" dirty="0"/>
              <a:t> 2012; Myers RP, J </a:t>
            </a:r>
            <a:r>
              <a:rPr lang="en-GB" sz="1200" b="1" dirty="0" err="1"/>
              <a:t>Hepatol</a:t>
            </a:r>
            <a:r>
              <a:rPr lang="en-GB" sz="1200" b="1" dirty="0"/>
              <a:t> 2012; Wong V, Hepatology 2012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0A5C82-D1B1-5178-DFA7-37097140C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898" y="1143013"/>
            <a:ext cx="3555454" cy="2673481"/>
          </a:xfrm>
          <a:prstGeom prst="rect">
            <a:avLst/>
          </a:prstGeom>
        </p:spPr>
      </p:pic>
      <p:pic>
        <p:nvPicPr>
          <p:cNvPr id="4" name="Picture 3" descr="A doctor examining a patient&#10;&#10;Description automatically generated">
            <a:extLst>
              <a:ext uri="{FF2B5EF4-FFF2-40B4-BE49-F238E27FC236}">
                <a16:creationId xmlns:a16="http://schemas.microsoft.com/office/drawing/2014/main" id="{97F5A385-AB5E-A8DD-6F41-93D27DD56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3" y="1988840"/>
            <a:ext cx="58420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634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8390" y="251356"/>
            <a:ext cx="183005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Suspected NAFLD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9820" y="836712"/>
            <a:ext cx="21243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Calculate FIB-4 score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9493" y="1556792"/>
            <a:ext cx="214930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less than or equal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1.30 (&lt;65yrs)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2.0 (≥65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7914" y="1556792"/>
            <a:ext cx="1342868" cy="92333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More than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1.3 (&lt;65yrs)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2.0 (≥65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7862" y="2780928"/>
            <a:ext cx="271766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Transient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elastography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3591" y="3501030"/>
            <a:ext cx="81451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3454" y="4437112"/>
            <a:ext cx="1629677" cy="369332"/>
          </a:xfrm>
          <a:prstGeom prst="rect">
            <a:avLst/>
          </a:prstGeom>
          <a:solidFill>
            <a:srgbClr val="C3D69B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risk NAFLD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1467" y="5517232"/>
            <a:ext cx="2974982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Primary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lifestyle advice,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treat metabolic risk,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Re-assess FIB-4/TE in 3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8081" y="3501030"/>
            <a:ext cx="814518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≥8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KPa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2118" y="4509120"/>
            <a:ext cx="3029355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Consider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further investigation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3835" y="5157192"/>
            <a:ext cx="59503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F0-1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8092" y="5157192"/>
            <a:ext cx="595035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F2-3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40429" y="5157192"/>
            <a:ext cx="4074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95131" y="5697542"/>
            <a:ext cx="2300296" cy="10156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Surveillance/treat complications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2282" y="5805264"/>
            <a:ext cx="3023660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Treatment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501587" y="6206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262379" y="1206044"/>
            <a:ext cx="1248139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982580" y="11814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9" idx="2"/>
            <a:endCxn id="10" idx="0"/>
          </p:cNvCxnSpPr>
          <p:nvPr/>
        </p:nvCxnSpPr>
        <p:spPr>
          <a:xfrm>
            <a:off x="5999348" y="2480122"/>
            <a:ext cx="207348" cy="300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1" idx="3"/>
          </p:cNvCxnSpPr>
          <p:nvPr/>
        </p:nvCxnSpPr>
        <p:spPr>
          <a:xfrm flipH="1">
            <a:off x="2878109" y="3140968"/>
            <a:ext cx="2353797" cy="544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960096" y="314096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630578" y="3870362"/>
            <a:ext cx="9039" cy="5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2" idx="2"/>
            <a:endCxn id="13" idx="0"/>
          </p:cNvCxnSpPr>
          <p:nvPr/>
        </p:nvCxnSpPr>
        <p:spPr>
          <a:xfrm>
            <a:off x="1918293" y="4806444"/>
            <a:ext cx="480665" cy="710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  <a:stCxn id="16" idx="1"/>
          </p:cNvCxnSpPr>
          <p:nvPr/>
        </p:nvCxnSpPr>
        <p:spPr>
          <a:xfrm flipH="1">
            <a:off x="3829719" y="5341858"/>
            <a:ext cx="634116" cy="374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5" idx="1"/>
            <a:endCxn id="16" idx="3"/>
          </p:cNvCxnSpPr>
          <p:nvPr/>
        </p:nvCxnSpPr>
        <p:spPr>
          <a:xfrm flipH="1">
            <a:off x="5058870" y="4693786"/>
            <a:ext cx="209324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17" idx="0"/>
          </p:cNvCxnSpPr>
          <p:nvPr/>
        </p:nvCxnSpPr>
        <p:spPr>
          <a:xfrm flipH="1">
            <a:off x="7065610" y="4869160"/>
            <a:ext cx="662641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592278" y="4869160"/>
            <a:ext cx="1344149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4" idx="2"/>
          </p:cNvCxnSpPr>
          <p:nvPr/>
        </p:nvCxnSpPr>
        <p:spPr>
          <a:xfrm>
            <a:off x="7175340" y="3870362"/>
            <a:ext cx="850745" cy="651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cxnSpLocks/>
          </p:cNvCxnSpPr>
          <p:nvPr/>
        </p:nvCxnSpPr>
        <p:spPr>
          <a:xfrm>
            <a:off x="10128449" y="5517232"/>
            <a:ext cx="0" cy="199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152117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487488" y="2492896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43880" y="191885"/>
            <a:ext cx="3793096" cy="11695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Overweight/obese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T2DM/Metabolic syndrome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Steatosis on imaging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Raised liver enzymes + metabolic features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liver disease excluded</a:t>
            </a:r>
          </a:p>
        </p:txBody>
      </p:sp>
      <p:cxnSp>
        <p:nvCxnSpPr>
          <p:cNvPr id="21" name="Straight Arrow Connector 20"/>
          <p:cNvCxnSpPr>
            <a:endCxn id="4" idx="3"/>
          </p:cNvCxnSpPr>
          <p:nvPr/>
        </p:nvCxnSpPr>
        <p:spPr>
          <a:xfrm flipH="1">
            <a:off x="6208443" y="436022"/>
            <a:ext cx="17354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EE1ADCA-B577-DDFE-CBF5-5F9AA1AADEB4}"/>
              </a:ext>
            </a:extLst>
          </p:cNvPr>
          <p:cNvSpPr txBox="1"/>
          <p:nvPr/>
        </p:nvSpPr>
        <p:spPr>
          <a:xfrm>
            <a:off x="5231906" y="6537975"/>
            <a:ext cx="26420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Neilson L. Frontline Gastroenterology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0073D-6E0F-3501-04A5-7B1AC644291D}"/>
              </a:ext>
            </a:extLst>
          </p:cNvPr>
          <p:cNvSpPr txBox="1"/>
          <p:nvPr/>
        </p:nvSpPr>
        <p:spPr>
          <a:xfrm>
            <a:off x="8291191" y="3471837"/>
            <a:ext cx="3505960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Consider Referral to Hepatology</a:t>
            </a:r>
          </a:p>
        </p:txBody>
      </p:sp>
    </p:spTree>
    <p:extLst>
      <p:ext uri="{BB962C8B-B14F-4D97-AF65-F5344CB8AC3E}">
        <p14:creationId xmlns:p14="http://schemas.microsoft.com/office/powerpoint/2010/main" val="168215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73"/>
            <a:ext cx="10972800" cy="1143000"/>
          </a:xfrm>
        </p:spPr>
        <p:txBody>
          <a:bodyPr/>
          <a:lstStyle/>
          <a:p>
            <a:r>
              <a:rPr lang="en-GB" dirty="0"/>
              <a:t>Lifestyle management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3352" y="1146473"/>
            <a:ext cx="7877352" cy="4525963"/>
          </a:xfrm>
        </p:spPr>
        <p:txBody>
          <a:bodyPr>
            <a:noAutofit/>
          </a:bodyPr>
          <a:lstStyle/>
          <a:p>
            <a:r>
              <a:rPr lang="en-GB" sz="2600" b="0" dirty="0"/>
              <a:t>Explain that NAFLD is reversible with lifestyle change</a:t>
            </a:r>
          </a:p>
          <a:p>
            <a:r>
              <a:rPr lang="en-GB" sz="2600" b="0" dirty="0"/>
              <a:t>Give brief advice to include:</a:t>
            </a:r>
          </a:p>
          <a:p>
            <a:pPr lvl="1"/>
            <a:r>
              <a:rPr lang="en-GB" sz="2200" b="0" dirty="0"/>
              <a:t>Improving diet quality</a:t>
            </a:r>
          </a:p>
          <a:p>
            <a:pPr lvl="1"/>
            <a:r>
              <a:rPr lang="en-GB" sz="2200" b="0" dirty="0"/>
              <a:t>Reducing calories, portion size etc</a:t>
            </a:r>
          </a:p>
          <a:p>
            <a:pPr lvl="1"/>
            <a:r>
              <a:rPr lang="en-GB" sz="2200" b="0" dirty="0"/>
              <a:t>Improving activity levels</a:t>
            </a:r>
          </a:p>
          <a:p>
            <a:r>
              <a:rPr lang="en-GB" sz="2600" b="0" dirty="0"/>
              <a:t>Get a feel for their ‘readiness for change’</a:t>
            </a:r>
          </a:p>
          <a:p>
            <a:r>
              <a:rPr lang="en-GB" sz="2400" b="0" dirty="0"/>
              <a:t>Set a weight loss target for their next visit</a:t>
            </a:r>
          </a:p>
          <a:p>
            <a:pPr lvl="1"/>
            <a:r>
              <a:rPr lang="en-GB" sz="2200" b="0" dirty="0"/>
              <a:t>Short-term goals and long-term goals</a:t>
            </a:r>
          </a:p>
          <a:p>
            <a:r>
              <a:rPr lang="en-GB" sz="2600" b="0" dirty="0"/>
              <a:t>Review progress at next appointment</a:t>
            </a:r>
          </a:p>
          <a:p>
            <a:r>
              <a:rPr lang="en-GB" sz="2600" b="0" dirty="0"/>
              <a:t>If not improving, then arrange dietetic review or alternative weight loss approaches</a:t>
            </a:r>
          </a:p>
          <a:p>
            <a:r>
              <a:rPr lang="en-GB" sz="2600" b="1" dirty="0"/>
              <a:t>Do not forget to discuss minimising/abstaining from alcohol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3D20D-0AA8-A34B-AB8D-B861B7CB0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040" y="1173088"/>
            <a:ext cx="3007883" cy="2255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CC272B-DA3D-2141-B07B-386BF7AFA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720" y="3717032"/>
            <a:ext cx="3800118" cy="24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6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3016" b="3726"/>
          <a:stretch/>
        </p:blipFill>
        <p:spPr bwMode="auto">
          <a:xfrm>
            <a:off x="3215680" y="172662"/>
            <a:ext cx="5400600" cy="66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616280" y="6418589"/>
            <a:ext cx="26420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Neilson L. Frontline Gastroenterology 2021</a:t>
            </a:r>
          </a:p>
        </p:txBody>
      </p:sp>
    </p:spTree>
    <p:extLst>
      <p:ext uri="{BB962C8B-B14F-4D97-AF65-F5344CB8AC3E}">
        <p14:creationId xmlns:p14="http://schemas.microsoft.com/office/powerpoint/2010/main" val="546040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37" y="12998"/>
            <a:ext cx="10972800" cy="1143000"/>
          </a:xfrm>
        </p:spPr>
        <p:txBody>
          <a:bodyPr/>
          <a:lstStyle/>
          <a:p>
            <a:r>
              <a:rPr lang="en-GB" dirty="0"/>
              <a:t>Provide good patient information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556793"/>
            <a:ext cx="42223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5"/>
          <a:stretch/>
        </p:blipFill>
        <p:spPr bwMode="auto">
          <a:xfrm>
            <a:off x="5556267" y="1124745"/>
            <a:ext cx="2016224" cy="263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/>
          <a:stretch/>
        </p:blipFill>
        <p:spPr bwMode="auto">
          <a:xfrm>
            <a:off x="8665032" y="1124744"/>
            <a:ext cx="2158933" cy="269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/>
          <a:stretch/>
        </p:blipFill>
        <p:spPr bwMode="auto">
          <a:xfrm>
            <a:off x="5655568" y="4101058"/>
            <a:ext cx="1920213" cy="246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8"/>
          <a:stretch/>
        </p:blipFill>
        <p:spPr bwMode="auto">
          <a:xfrm>
            <a:off x="8814067" y="4077072"/>
            <a:ext cx="1860863" cy="235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07701" y="6540656"/>
            <a:ext cx="7512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http://www.livernorth.org.uk/pdfs/LN11%20NAFLD.pdf</a:t>
            </a:r>
          </a:p>
        </p:txBody>
      </p:sp>
    </p:spTree>
    <p:extLst>
      <p:ext uri="{BB962C8B-B14F-4D97-AF65-F5344CB8AC3E}">
        <p14:creationId xmlns:p14="http://schemas.microsoft.com/office/powerpoint/2010/main" val="2493660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E42D0-704A-8A04-3D36-E5A436EF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243762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Surveillance for cirrhosis complications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480EB17-FEFC-355B-14D8-DCEC2B71B6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50434"/>
              </p:ext>
            </p:extLst>
          </p:nvPr>
        </p:nvGraphicFramePr>
        <p:xfrm>
          <a:off x="752550" y="1828800"/>
          <a:ext cx="5306920" cy="4377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576535-94E7-94E3-4382-725F08AC8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240016" y="1812085"/>
            <a:ext cx="5760640" cy="4751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39BC8-B94C-90D8-8D7B-0B9409D9F492}"/>
              </a:ext>
            </a:extLst>
          </p:cNvPr>
          <p:cNvSpPr txBox="1"/>
          <p:nvPr/>
        </p:nvSpPr>
        <p:spPr>
          <a:xfrm>
            <a:off x="7939904" y="1376145"/>
            <a:ext cx="21231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spcAft>
                <a:spcPts val="600"/>
              </a:spcAft>
            </a:pPr>
            <a:r>
              <a:rPr lang="en-US" sz="162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Screening for varices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DC02B-A3AF-D6B2-FADD-4573245D43FD}"/>
              </a:ext>
            </a:extLst>
          </p:cNvPr>
          <p:cNvSpPr txBox="1"/>
          <p:nvPr/>
        </p:nvSpPr>
        <p:spPr>
          <a:xfrm>
            <a:off x="191344" y="6386656"/>
            <a:ext cx="381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Mansour D </a:t>
            </a:r>
            <a:r>
              <a:rPr lang="en-US" sz="1400" i="1" dirty="0"/>
              <a:t>et al. </a:t>
            </a:r>
            <a:r>
              <a:rPr lang="en-US" sz="1400" dirty="0"/>
              <a:t>Frontline Gastroenterology 2023</a:t>
            </a:r>
          </a:p>
        </p:txBody>
      </p:sp>
    </p:spTree>
    <p:extLst>
      <p:ext uri="{BB962C8B-B14F-4D97-AF65-F5344CB8AC3E}">
        <p14:creationId xmlns:p14="http://schemas.microsoft.com/office/powerpoint/2010/main" val="824337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A4D5-3156-F419-893D-042169FE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Adenovirus delivered gene therapy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E3BF5-94A5-7CCB-1FED-3506A19EC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59040" cy="4525963"/>
          </a:xfrm>
        </p:spPr>
        <p:txBody>
          <a:bodyPr>
            <a:normAutofit/>
          </a:bodyPr>
          <a:lstStyle/>
          <a:p>
            <a:r>
              <a:rPr lang="en-US" dirty="0"/>
              <a:t>Raised transaminases common</a:t>
            </a:r>
          </a:p>
          <a:p>
            <a:pPr lvl="1"/>
            <a:r>
              <a:rPr lang="en-US" dirty="0"/>
              <a:t>AAV5-hFVIII</a:t>
            </a:r>
          </a:p>
          <a:p>
            <a:pPr lvl="2"/>
            <a:r>
              <a:rPr lang="en-US" dirty="0"/>
              <a:t>85% have transaminitis</a:t>
            </a:r>
          </a:p>
          <a:p>
            <a:pPr lvl="1"/>
            <a:r>
              <a:rPr lang="en-US" dirty="0"/>
              <a:t>AAV5-PdFIX </a:t>
            </a:r>
          </a:p>
          <a:p>
            <a:pPr lvl="2"/>
            <a:r>
              <a:rPr lang="en-US" dirty="0"/>
              <a:t>20% have transaminitis</a:t>
            </a:r>
          </a:p>
          <a:p>
            <a:endParaRPr lang="en-US" dirty="0"/>
          </a:p>
          <a:p>
            <a:r>
              <a:rPr lang="en-US" dirty="0"/>
              <a:t>Majority mild but some moderate/severe with AAV5-hFVIII</a:t>
            </a:r>
          </a:p>
          <a:p>
            <a:endParaRPr lang="en-US" dirty="0"/>
          </a:p>
        </p:txBody>
      </p:sp>
      <p:pic>
        <p:nvPicPr>
          <p:cNvPr id="5" name="Main graphic">
            <a:extLst>
              <a:ext uri="{FF2B5EF4-FFF2-40B4-BE49-F238E27FC236}">
                <a16:creationId xmlns:a16="http://schemas.microsoft.com/office/drawing/2014/main" id="{34262EE4-C0C4-965A-161A-BB50D5414E0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/>
        </p:blipFill>
        <p:spPr>
          <a:xfrm>
            <a:off x="479376" y="2276872"/>
            <a:ext cx="5384800" cy="128742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D05D5-07F4-E1DA-FD67-D80608619C19}"/>
              </a:ext>
            </a:extLst>
          </p:cNvPr>
          <p:cNvSpPr txBox="1"/>
          <p:nvPr/>
        </p:nvSpPr>
        <p:spPr>
          <a:xfrm>
            <a:off x="8688288" y="6398696"/>
            <a:ext cx="307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Mucke</a:t>
            </a:r>
            <a:r>
              <a:rPr lang="en-US" dirty="0"/>
              <a:t>, M </a:t>
            </a:r>
            <a:r>
              <a:rPr lang="en-US" i="1" dirty="0"/>
              <a:t>et al</a:t>
            </a:r>
            <a:r>
              <a:rPr lang="en-US" dirty="0"/>
              <a:t>. J Hepatol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5E230-2B75-2DE9-DF04-66391095FFFA}"/>
              </a:ext>
            </a:extLst>
          </p:cNvPr>
          <p:cNvSpPr txBox="1"/>
          <p:nvPr/>
        </p:nvSpPr>
        <p:spPr>
          <a:xfrm>
            <a:off x="1055440" y="4509120"/>
            <a:ext cx="67555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Potential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Antiviral immune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 in the ER</a:t>
            </a:r>
          </a:p>
          <a:p>
            <a:endParaRPr lang="en-US" dirty="0"/>
          </a:p>
          <a:p>
            <a:endParaRPr lang="en-US" sz="2400" b="1" dirty="0"/>
          </a:p>
          <a:p>
            <a:r>
              <a:rPr lang="en-US" sz="2400" b="1" dirty="0"/>
              <a:t>Hepatitis linked to reduced efficacy of gene therapy</a:t>
            </a:r>
          </a:p>
        </p:txBody>
      </p:sp>
    </p:spTree>
    <p:extLst>
      <p:ext uri="{BB962C8B-B14F-4D97-AF65-F5344CB8AC3E}">
        <p14:creationId xmlns:p14="http://schemas.microsoft.com/office/powerpoint/2010/main" val="368596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3237-6A32-E8E3-87B2-8BDD810A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Overview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076A-9005-4A4E-1C5E-5B99C8260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Brief overview of epidemiology and natural history of liver disease</a:t>
            </a:r>
          </a:p>
          <a:p>
            <a:pPr>
              <a:lnSpc>
                <a:spcPct val="200000"/>
              </a:lnSpc>
            </a:pPr>
            <a:r>
              <a:rPr lang="en-US" dirty="0"/>
              <a:t>How to identify and stage liver disease</a:t>
            </a:r>
          </a:p>
          <a:p>
            <a:pPr>
              <a:lnSpc>
                <a:spcPct val="200000"/>
              </a:lnSpc>
            </a:pPr>
            <a:r>
              <a:rPr lang="en-US" dirty="0"/>
              <a:t>Overview of treatments for </a:t>
            </a:r>
            <a:r>
              <a:rPr lang="en-US" dirty="0" err="1"/>
              <a:t>steatotic</a:t>
            </a:r>
            <a:r>
              <a:rPr lang="en-US" dirty="0"/>
              <a:t> liver disease</a:t>
            </a:r>
          </a:p>
          <a:p>
            <a:pPr>
              <a:lnSpc>
                <a:spcPct val="200000"/>
              </a:lnSpc>
            </a:pPr>
            <a:r>
              <a:rPr lang="en-US" dirty="0"/>
              <a:t>Liver effects of adenovirus delivered gene therapy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54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609A-33DE-3793-1E70-76A403ED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Work up pre-treatment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1580DD-B12C-1AB0-31A9-5B9C5A3F8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75032" cy="5141167"/>
          </a:xfrm>
        </p:spPr>
        <p:txBody>
          <a:bodyPr>
            <a:normAutofit/>
          </a:bodyPr>
          <a:lstStyle/>
          <a:p>
            <a:r>
              <a:rPr lang="en-US" dirty="0"/>
              <a:t>Patients with advanced liver fibrosis were excluded from studies</a:t>
            </a:r>
          </a:p>
          <a:p>
            <a:r>
              <a:rPr lang="en-US" dirty="0"/>
              <a:t>Patients should be screened for liver disease pre-treatment</a:t>
            </a:r>
          </a:p>
          <a:p>
            <a:pPr lvl="1"/>
            <a:r>
              <a:rPr lang="en-US" dirty="0"/>
              <a:t>ARLD, HBV, HCV, </a:t>
            </a:r>
            <a:r>
              <a:rPr lang="en-US" dirty="0" err="1"/>
              <a:t>steatotic</a:t>
            </a:r>
            <a:r>
              <a:rPr lang="en-US" dirty="0"/>
              <a:t> liver disease, autoimmune liver disease</a:t>
            </a:r>
          </a:p>
          <a:p>
            <a:pPr lvl="1"/>
            <a:r>
              <a:rPr lang="en-US" dirty="0"/>
              <a:t>Stage fibrosis with </a:t>
            </a:r>
            <a:r>
              <a:rPr lang="en-US" dirty="0" err="1"/>
              <a:t>fibroscan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&lt;11.5 kPa ok to proceed, &gt;11.5 kPa then discuss with hepatologist</a:t>
            </a:r>
          </a:p>
          <a:p>
            <a:pPr lvl="1"/>
            <a:r>
              <a:rPr lang="en-US" dirty="0" err="1"/>
              <a:t>Optimise</a:t>
            </a:r>
            <a:r>
              <a:rPr lang="en-US" dirty="0"/>
              <a:t> liver pre-treatment</a:t>
            </a:r>
          </a:p>
          <a:p>
            <a:pPr lvl="2"/>
            <a:r>
              <a:rPr lang="en-US" dirty="0"/>
              <a:t>Treat HBV or HCV</a:t>
            </a:r>
          </a:p>
          <a:p>
            <a:pPr lvl="2"/>
            <a:r>
              <a:rPr lang="en-US" dirty="0"/>
              <a:t>Abstain from alcohol</a:t>
            </a:r>
          </a:p>
          <a:p>
            <a:pPr lvl="2"/>
            <a:r>
              <a:rPr lang="en-US" dirty="0"/>
              <a:t>Lifestyle change and optimize metabolic risk factors for SLD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21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6178-CE39-8D95-CCCA-D54B816DB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59" y="32048"/>
            <a:ext cx="10972800" cy="114300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Monitoring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E14F1-41CC-62A9-5B08-CB29D750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66" y="1166018"/>
            <a:ext cx="11401890" cy="543133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Can occur from week 1 onwards (median 8 weeks)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Weekly liver enzymes for 6 months, </a:t>
            </a:r>
            <a:r>
              <a:rPr lang="en-US" sz="2800" dirty="0"/>
              <a:t>then monthly for 2 years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Prompts initiation of steroids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60mg Prednisolone tapered of 8-12 weeks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Can have secondary rise in liver enzymes so continue monitoring post treatment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Other immunosuppressants have been used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dirty="0"/>
              <a:t>Budesonide, MMF, azathioprine, tacrolimus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Studies of prophylactic immunosuppression ongoing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Remember </a:t>
            </a:r>
            <a:r>
              <a:rPr lang="en-US" sz="2800" b="1" dirty="0"/>
              <a:t>people with past or current HBV can reactivate/flare on steroids </a:t>
            </a:r>
            <a:r>
              <a:rPr lang="en-US" sz="2800" dirty="0"/>
              <a:t>if not on antivirals so monitor or offer prophylaxis.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Consider other causes </a:t>
            </a:r>
            <a:r>
              <a:rPr lang="en-US" sz="2800" dirty="0"/>
              <a:t>if severe liver enzymes rise.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807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1115-CCAD-E7BF-BBDA-DC3B6EB6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CBEBF-C597-654A-C928-629EEA8E2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98316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Liver disease is common and opportunities for early diagnosis and treatment are frequently missed</a:t>
            </a:r>
          </a:p>
          <a:p>
            <a:pPr>
              <a:spcAft>
                <a:spcPts val="600"/>
              </a:spcAft>
            </a:pPr>
            <a:r>
              <a:rPr lang="en-US" dirty="0"/>
              <a:t>Go looking for liver disease and use a test for fibrosis to identify cases of more severe fibrosis</a:t>
            </a:r>
          </a:p>
          <a:p>
            <a:pPr>
              <a:spcAft>
                <a:spcPts val="600"/>
              </a:spcAft>
            </a:pPr>
            <a:r>
              <a:rPr lang="en-US" dirty="0"/>
              <a:t>Raised transaminases are seen frequently with adenovirus gene therapy and it associated with reduced efficacy</a:t>
            </a:r>
          </a:p>
          <a:p>
            <a:pPr>
              <a:spcAft>
                <a:spcPts val="600"/>
              </a:spcAft>
            </a:pPr>
            <a:r>
              <a:rPr lang="en-US" dirty="0"/>
              <a:t>Prompt initiation of steroids leads to resolution in the majority with an 8-12 week tapering course</a:t>
            </a:r>
          </a:p>
          <a:p>
            <a:pPr>
              <a:spcAft>
                <a:spcPts val="600"/>
              </a:spcAft>
            </a:pPr>
            <a:r>
              <a:rPr lang="en-US" dirty="0"/>
              <a:t>There are many unanswered questions regarding the mechanisms and treatment of this complication.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9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4DC4E-507C-3E44-8B12-F3A0E34E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stuart.mcpherson2@nhs.net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3B49957-7DDE-74A2-E336-1483021F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5" y="5949951"/>
            <a:ext cx="434504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A22F747-42FC-70C2-04FD-42EAA0B80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49951"/>
            <a:ext cx="195989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84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-5359"/>
            <a:ext cx="10972800" cy="1143000"/>
          </a:xfrm>
        </p:spPr>
        <p:txBody>
          <a:bodyPr/>
          <a:lstStyle/>
          <a:p>
            <a:r>
              <a:rPr lang="en-GB" dirty="0"/>
              <a:t>Mortality from liver disease is rising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24" y="2343204"/>
            <a:ext cx="5996039" cy="3462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344576" y="6381328"/>
            <a:ext cx="2639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/>
              <a:t>Williams et al Lancet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9688" y="1555756"/>
            <a:ext cx="3016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Mortality from Major Disease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7448" y="2994769"/>
            <a:ext cx="138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Liver disease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81591" y="3179435"/>
            <a:ext cx="318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84032" y="1514281"/>
            <a:ext cx="406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Mortality from liver disease in under 75s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963811-ECDC-8F16-9E67-9B4EFB1080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3397" y="1927260"/>
            <a:ext cx="3841075" cy="44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DBDA-09FD-10BF-C520-A2E609AF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Reasons for rising rates of liver deaths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1764D9-04C7-3240-0E87-CC6B3594E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High levels of harmful drinking</a:t>
            </a:r>
          </a:p>
          <a:p>
            <a:pPr>
              <a:lnSpc>
                <a:spcPct val="150000"/>
              </a:lnSpc>
            </a:pPr>
            <a:r>
              <a:rPr lang="en-US" dirty="0"/>
              <a:t>Rising obesity rates</a:t>
            </a:r>
          </a:p>
          <a:p>
            <a:pPr>
              <a:lnSpc>
                <a:spcPct val="150000"/>
              </a:lnSpc>
            </a:pPr>
            <a:r>
              <a:rPr lang="en-US" dirty="0"/>
              <a:t>Strong association between liver disease and deprivation</a:t>
            </a:r>
          </a:p>
          <a:p>
            <a:pPr>
              <a:lnSpc>
                <a:spcPct val="150000"/>
              </a:lnSpc>
            </a:pPr>
            <a:r>
              <a:rPr lang="en-US" dirty="0"/>
              <a:t>Undiagnosed and untreated HCV and HBV</a:t>
            </a:r>
          </a:p>
          <a:p>
            <a:pPr>
              <a:lnSpc>
                <a:spcPct val="150000"/>
              </a:lnSpc>
            </a:pPr>
            <a:r>
              <a:rPr lang="en-US" dirty="0"/>
              <a:t>Liver disease is </a:t>
            </a:r>
            <a:r>
              <a:rPr lang="en-US" b="1" dirty="0"/>
              <a:t>frequently diagnosed late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EE4711-13ED-305C-9022-99F80DD84300}"/>
              </a:ext>
            </a:extLst>
          </p:cNvPr>
          <p:cNvSpPr/>
          <p:nvPr/>
        </p:nvSpPr>
        <p:spPr>
          <a:xfrm>
            <a:off x="9344576" y="6381328"/>
            <a:ext cx="2639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/>
              <a:t>Williams et al Lancet 2015</a:t>
            </a:r>
          </a:p>
        </p:txBody>
      </p:sp>
    </p:spTree>
    <p:extLst>
      <p:ext uri="{BB962C8B-B14F-4D97-AF65-F5344CB8AC3E}">
        <p14:creationId xmlns:p14="http://schemas.microsoft.com/office/powerpoint/2010/main" val="312707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49" y="1169408"/>
            <a:ext cx="2135935" cy="1059385"/>
          </a:xfrm>
          <a:prstGeom prst="rect">
            <a:avLst/>
          </a:prstGeom>
          <a:noFill/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15" y="3023700"/>
            <a:ext cx="1933995" cy="80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09" y="4671067"/>
            <a:ext cx="1753609" cy="863105"/>
          </a:xfrm>
          <a:prstGeom prst="rect">
            <a:avLst/>
          </a:prstGeom>
          <a:noFill/>
          <a:ln>
            <a:noFill/>
          </a:ln>
          <a:effectLst>
            <a:outerShdw dist="17819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05203" y="2809776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Steatohepatitis</a:t>
            </a:r>
            <a:r>
              <a:rPr lang="en-US" dirty="0"/>
              <a:t> </a:t>
            </a:r>
            <a:r>
              <a:rPr lang="en-US" sz="1400" dirty="0"/>
              <a:t>+/-</a:t>
            </a:r>
            <a:r>
              <a:rPr lang="en-US" dirty="0"/>
              <a:t> </a:t>
            </a:r>
            <a:r>
              <a:rPr lang="en-US" sz="1400" dirty="0"/>
              <a:t>fibrosis</a:t>
            </a:r>
          </a:p>
          <a:p>
            <a:r>
              <a:rPr lang="en-US" sz="1000" dirty="0"/>
              <a:t>(fat + hepatocellular injury and inflammation)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2809" y="4690347"/>
            <a:ext cx="819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Cirrhosis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2809" y="1452425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Hepatic </a:t>
            </a:r>
            <a:r>
              <a:rPr lang="en-US" sz="1400" dirty="0" err="1"/>
              <a:t>steatosis</a:t>
            </a:r>
            <a:endParaRPr lang="en-US" sz="1400" dirty="0"/>
          </a:p>
          <a:p>
            <a:r>
              <a:rPr lang="en-US" sz="1000" dirty="0"/>
              <a:t>(fatty infiltration of liver)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97889" y="2215911"/>
            <a:ext cx="0" cy="59386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97889" y="3803323"/>
            <a:ext cx="0" cy="72152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979197" y="2215912"/>
            <a:ext cx="0" cy="59386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4" descr="36042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40495"/>
          <a:stretch>
            <a:fillRect/>
          </a:stretch>
        </p:blipFill>
        <p:spPr bwMode="auto">
          <a:xfrm>
            <a:off x="4162079" y="1213637"/>
            <a:ext cx="1632593" cy="110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V="1">
            <a:off x="1979197" y="3858017"/>
            <a:ext cx="0" cy="593864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31616" y="415494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?</a:t>
            </a:r>
          </a:p>
        </p:txBody>
      </p:sp>
      <p:pic>
        <p:nvPicPr>
          <p:cNvPr id="38" name="Picture 4" descr="b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6151" r="13841" b="6151"/>
          <a:stretch>
            <a:fillRect/>
          </a:stretch>
        </p:blipFill>
        <p:spPr bwMode="auto">
          <a:xfrm>
            <a:off x="4165713" y="2719076"/>
            <a:ext cx="1632593" cy="118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b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r="23068"/>
          <a:stretch>
            <a:fillRect/>
          </a:stretch>
        </p:blipFill>
        <p:spPr bwMode="auto">
          <a:xfrm>
            <a:off x="4126514" y="4303101"/>
            <a:ext cx="1632593" cy="11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8073" y="5887479"/>
            <a:ext cx="99713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2% risk of </a:t>
            </a:r>
          </a:p>
          <a:p>
            <a:r>
              <a:rPr lang="en-GB" sz="1200" b="1" dirty="0"/>
              <a:t>HCC</a:t>
            </a:r>
            <a:r>
              <a:rPr lang="en-GB" sz="1200" dirty="0"/>
              <a:t> per year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1861" y="5885744"/>
            <a:ext cx="130298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45% risk of </a:t>
            </a:r>
          </a:p>
          <a:p>
            <a:r>
              <a:rPr lang="en-GB" sz="1200" b="1" dirty="0"/>
              <a:t>Decompensation</a:t>
            </a:r>
            <a:r>
              <a:rPr lang="en-GB" sz="1200" dirty="0"/>
              <a:t> </a:t>
            </a:r>
          </a:p>
          <a:p>
            <a:r>
              <a:rPr lang="en-GB" sz="1200" dirty="0"/>
              <a:t>at 10 years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595" y="398107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33606" y="5901578"/>
            <a:ext cx="108087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b="1" dirty="0"/>
              <a:t>20% mortality</a:t>
            </a:r>
          </a:p>
          <a:p>
            <a:r>
              <a:rPr lang="en-GB" sz="1200" dirty="0"/>
              <a:t>At 10 years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853354" y="5085184"/>
            <a:ext cx="437197" cy="5040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2397889" y="5373216"/>
            <a:ext cx="0" cy="2860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247104" y="4998124"/>
            <a:ext cx="640651" cy="6631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34015" y="4451881"/>
            <a:ext cx="3799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Major risk factors for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Obesity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Type 2 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Metabolic syndrome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Alcohol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Co-existent liver disease (HCV/HBV)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9018" y="300257"/>
            <a:ext cx="614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Natural history of </a:t>
            </a:r>
            <a:r>
              <a:rPr lang="en-GB" sz="3200" dirty="0" err="1"/>
              <a:t>steatotic</a:t>
            </a:r>
            <a:r>
              <a:rPr lang="en-GB" sz="3200" dirty="0"/>
              <a:t> disease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001344-E1E5-924A-7459-5E158583C4A8}"/>
              </a:ext>
            </a:extLst>
          </p:cNvPr>
          <p:cNvSpPr txBox="1"/>
          <p:nvPr/>
        </p:nvSpPr>
        <p:spPr>
          <a:xfrm>
            <a:off x="8741220" y="1385799"/>
            <a:ext cx="3025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25% of UK population </a:t>
            </a:r>
          </a:p>
          <a:p>
            <a:r>
              <a:rPr lang="en-US" sz="2400" b="1" dirty="0"/>
              <a:t>have SLD 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338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12E688-BD0E-D95E-58F3-5474146C5DBD}"/>
              </a:ext>
            </a:extLst>
          </p:cNvPr>
          <p:cNvSpPr txBox="1"/>
          <p:nvPr/>
        </p:nvSpPr>
        <p:spPr>
          <a:xfrm>
            <a:off x="3048000" y="63093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Rinella ME, Lazarus JV, </a:t>
            </a:r>
            <a:r>
              <a:rPr lang="en-US" dirty="0" err="1"/>
              <a:t>Ratziu</a:t>
            </a:r>
            <a:r>
              <a:rPr lang="en-US" dirty="0"/>
              <a:t> V, et al. Hepatology.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0582A-065C-A4A4-8EAC-BDA884DF2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320"/>
          <a:stretch/>
        </p:blipFill>
        <p:spPr>
          <a:xfrm>
            <a:off x="515380" y="404664"/>
            <a:ext cx="11161240" cy="57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8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436A-7FDB-9C2E-F0F0-B4E7994A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High prevalence of </a:t>
            </a:r>
            <a:r>
              <a:rPr lang="en-US" b="0" dirty="0" err="1">
                <a:solidFill>
                  <a:schemeClr val="tx1"/>
                </a:solidFill>
              </a:rPr>
              <a:t>steatotic</a:t>
            </a:r>
            <a:r>
              <a:rPr lang="en-US" b="0" dirty="0">
                <a:solidFill>
                  <a:schemeClr val="tx1"/>
                </a:solidFill>
              </a:rPr>
              <a:t> liver disease in people with </a:t>
            </a:r>
            <a:r>
              <a:rPr lang="en-US" b="0" dirty="0" err="1">
                <a:solidFill>
                  <a:schemeClr val="tx1"/>
                </a:solidFill>
              </a:rPr>
              <a:t>haemophilia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A07CF4-C0AE-07E8-9245-376E1B5067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458122" y="1720644"/>
            <a:ext cx="5737262" cy="4765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38E79-BF97-EC40-B067-B8F35AA322D6}"/>
              </a:ext>
            </a:extLst>
          </p:cNvPr>
          <p:cNvSpPr txBox="1"/>
          <p:nvPr/>
        </p:nvSpPr>
        <p:spPr>
          <a:xfrm>
            <a:off x="6310800" y="2924944"/>
            <a:ext cx="53807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163 people with moderate to severe </a:t>
            </a:r>
            <a:r>
              <a:rPr lang="en-US" sz="2000" dirty="0" err="1"/>
              <a:t>haemophilia</a:t>
            </a:r>
            <a:r>
              <a:rPr lang="en-US" sz="2000" dirty="0"/>
              <a:t> </a:t>
            </a:r>
          </a:p>
          <a:p>
            <a:r>
              <a:rPr lang="en-US" sz="2000" dirty="0"/>
              <a:t>had a detailed liver assessment</a:t>
            </a:r>
          </a:p>
          <a:p>
            <a:endParaRPr lang="en-US" sz="2000" dirty="0"/>
          </a:p>
          <a:p>
            <a:r>
              <a:rPr lang="en-US" sz="2000" dirty="0"/>
              <a:t>About half had evidence of </a:t>
            </a:r>
            <a:r>
              <a:rPr lang="en-US" sz="2000" dirty="0" err="1"/>
              <a:t>steatotic</a:t>
            </a:r>
            <a:r>
              <a:rPr lang="en-US" sz="2000" dirty="0"/>
              <a:t> liver disease</a:t>
            </a:r>
          </a:p>
          <a:p>
            <a:endParaRPr lang="en-US" sz="2000" dirty="0"/>
          </a:p>
          <a:p>
            <a:r>
              <a:rPr lang="en-US" sz="2000" dirty="0"/>
              <a:t>Most had normal liver enzymes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0FFAE-B605-C437-EF42-FCB2DD039C32}"/>
              </a:ext>
            </a:extLst>
          </p:cNvPr>
          <p:cNvSpPr txBox="1"/>
          <p:nvPr/>
        </p:nvSpPr>
        <p:spPr>
          <a:xfrm>
            <a:off x="7176120" y="6501344"/>
            <a:ext cx="4905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Shen M et al. Clinical and Applied Thrombosis/</a:t>
            </a:r>
            <a:r>
              <a:rPr lang="en-US" sz="1400" dirty="0" err="1"/>
              <a:t>Haemostasis</a:t>
            </a:r>
            <a:r>
              <a:rPr lang="en-US" sz="14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55744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36" y="117040"/>
            <a:ext cx="109728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Suspect </a:t>
            </a:r>
            <a:r>
              <a:rPr lang="en-GB" sz="3600" dirty="0" err="1"/>
              <a:t>Steatotic</a:t>
            </a:r>
            <a:r>
              <a:rPr lang="en-GB" sz="3600" dirty="0"/>
              <a:t> Liver Disease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Who is at risk?</a:t>
            </a:r>
          </a:p>
          <a:p>
            <a:pPr lvl="1"/>
            <a:r>
              <a:rPr lang="en-GB" sz="2400" dirty="0"/>
              <a:t>All overweight/obese individuals</a:t>
            </a:r>
          </a:p>
          <a:p>
            <a:pPr lvl="1"/>
            <a:r>
              <a:rPr lang="en-GB" sz="2400" dirty="0"/>
              <a:t>Older sedentary individuals</a:t>
            </a:r>
          </a:p>
          <a:p>
            <a:pPr lvl="1"/>
            <a:r>
              <a:rPr lang="en-GB" sz="2400" dirty="0"/>
              <a:t>Type 2 diabetics/metabolic syndrome</a:t>
            </a:r>
          </a:p>
          <a:p>
            <a:pPr lvl="1"/>
            <a:r>
              <a:rPr lang="en-GB" sz="2400" dirty="0"/>
              <a:t>Harmful alcohol consumption</a:t>
            </a:r>
          </a:p>
          <a:p>
            <a:pPr lvl="1"/>
            <a:endParaRPr lang="en-GB" sz="2800" dirty="0"/>
          </a:p>
          <a:p>
            <a:r>
              <a:rPr lang="en-US" sz="2800" dirty="0"/>
              <a:t>Often goes undiagnosed</a:t>
            </a:r>
          </a:p>
          <a:p>
            <a:pPr lvl="1"/>
            <a:r>
              <a:rPr lang="en-US" dirty="0"/>
              <a:t>Frequently asymptomatic</a:t>
            </a:r>
          </a:p>
          <a:p>
            <a:pPr lvl="1"/>
            <a:r>
              <a:rPr lang="en-US" dirty="0"/>
              <a:t>Many patients with SLD have normal liver enzymes </a:t>
            </a:r>
          </a:p>
          <a:p>
            <a:pPr lvl="1"/>
            <a:r>
              <a:rPr lang="en-US" dirty="0"/>
              <a:t>Raised liver enzymes inconsistently investigated</a:t>
            </a:r>
          </a:p>
          <a:p>
            <a:pPr lvl="1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07531" y="1928815"/>
            <a:ext cx="5384800" cy="4065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1" dirty="0"/>
              <a:t>Prevalence of fatty liver in the community in individuals with features of the metabolic syndrome </a:t>
            </a:r>
          </a:p>
          <a:p>
            <a:endParaRPr lang="en-GB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5" y="2924944"/>
            <a:ext cx="6102945" cy="336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260656"/>
            <a:ext cx="1250125" cy="150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92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34442" y="103191"/>
            <a:ext cx="10767484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altLang="en-US" sz="3200" dirty="0">
                <a:effectLst/>
                <a:latin typeface="Calibri" pitchFamily="34" charset="0"/>
              </a:rPr>
              <a:t>Pragmatic diagnosis of </a:t>
            </a:r>
            <a:r>
              <a:rPr lang="en-GB" altLang="en-US" sz="3200" dirty="0">
                <a:effectLst/>
                <a:latin typeface="Calibri" pitchFamily="34" charset="0"/>
              </a:rPr>
              <a:t>SLD</a:t>
            </a:r>
            <a:endParaRPr altLang="en-US" sz="3200" dirty="0">
              <a:effectLst/>
              <a:latin typeface="Calibri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28778"/>
            <a:ext cx="10972800" cy="4537075"/>
          </a:xfrm>
        </p:spPr>
        <p:txBody>
          <a:bodyPr>
            <a:normAutofit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000" dirty="0">
                <a:latin typeface="Calibri" pitchFamily="34" charset="0"/>
              </a:rPr>
              <a:t>Raised ALT and/or GGT and evidence of </a:t>
            </a:r>
            <a:r>
              <a:rPr lang="en-GB" altLang="en-US" sz="2000" dirty="0" err="1">
                <a:latin typeface="Calibri" pitchFamily="34" charset="0"/>
              </a:rPr>
              <a:t>steatosis</a:t>
            </a:r>
            <a:r>
              <a:rPr lang="en-GB" altLang="en-US" sz="2000" dirty="0">
                <a:latin typeface="Calibri" pitchFamily="34" charset="0"/>
              </a:rPr>
              <a:t> on imaging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000" dirty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000" dirty="0">
                <a:latin typeface="Calibri" pitchFamily="34" charset="0"/>
              </a:rPr>
              <a:t>Imaging evidence of </a:t>
            </a:r>
            <a:r>
              <a:rPr lang="en-GB" altLang="en-US" sz="2000" dirty="0" err="1">
                <a:latin typeface="Calibri" pitchFamily="34" charset="0"/>
              </a:rPr>
              <a:t>steatosis</a:t>
            </a:r>
            <a:endParaRPr lang="en-GB" altLang="en-US" sz="2000" dirty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000" dirty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n-US" sz="2000" dirty="0">
                <a:latin typeface="Calibri" pitchFamily="34" charset="0"/>
              </a:rPr>
              <a:t>Raised ALT and/or GGT and evidence of insulin resistance / central obesity / metabolic risk factors </a:t>
            </a: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000" dirty="0">
              <a:latin typeface="Calibri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buFontTx/>
              <a:buAutoNum type="arabicPeriod"/>
            </a:pPr>
            <a:endParaRPr lang="en-GB" altLang="en-US" sz="2000" dirty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2000" b="1" dirty="0">
              <a:latin typeface="Calibri" pitchFamily="34" charset="0"/>
            </a:endParaRP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274984" y="6583376"/>
            <a:ext cx="372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>
                <a:latin typeface="Arial" charset="0"/>
              </a:rPr>
              <a:t>Chalasani N et al Gastroenterology 2012; 142: 1592</a:t>
            </a:r>
          </a:p>
        </p:txBody>
      </p:sp>
    </p:spTree>
    <p:extLst>
      <p:ext uri="{BB962C8B-B14F-4D97-AF65-F5344CB8AC3E}">
        <p14:creationId xmlns:p14="http://schemas.microsoft.com/office/powerpoint/2010/main" val="3374080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259e52-43f4-4d4c-af73-234942e34c7c" xsi:nil="true"/>
    <lcf76f155ced4ddcb4097134ff3c332f xmlns="2c62a0d3-c3ac-4162-b246-4fbb40b6540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B147811F8F4489CE9D6E036C2FAAD" ma:contentTypeVersion="17" ma:contentTypeDescription="Create a new document." ma:contentTypeScope="" ma:versionID="801ea99dd3a4fdd51be44235493ed889">
  <xsd:schema xmlns:xsd="http://www.w3.org/2001/XMLSchema" xmlns:xs="http://www.w3.org/2001/XMLSchema" xmlns:p="http://schemas.microsoft.com/office/2006/metadata/properties" xmlns:ns2="2c62a0d3-c3ac-4162-b246-4fbb40b65403" xmlns:ns3="98259e52-43f4-4d4c-af73-234942e34c7c" targetNamespace="http://schemas.microsoft.com/office/2006/metadata/properties" ma:root="true" ma:fieldsID="ccd689baf0d655bb5026246574e5b3cf" ns2:_="" ns3:_="">
    <xsd:import namespace="2c62a0d3-c3ac-4162-b246-4fbb40b65403"/>
    <xsd:import namespace="98259e52-43f4-4d4c-af73-234942e34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2a0d3-c3ac-4162-b246-4fbb40b65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f45306-43b5-42c5-a543-bffb92d17d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59e52-43f4-4d4c-af73-234942e34c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85ca15-e177-4ffd-bbf4-695d94f8471d}" ma:internalName="TaxCatchAll" ma:showField="CatchAllData" ma:web="98259e52-43f4-4d4c-af73-234942e34c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303B4E-58DE-4790-AFB3-E08E992BAD8A}">
  <ds:schemaRefs>
    <ds:schemaRef ds:uri="http://purl.org/dc/dcmitype/"/>
    <ds:schemaRef ds:uri="http://purl.org/dc/elements/1.1/"/>
    <ds:schemaRef ds:uri="e7bd0af6-8719-4153-bed2-9b08e1be37ec"/>
    <ds:schemaRef ds:uri="http://purl.org/dc/terms/"/>
    <ds:schemaRef ds:uri="http://schemas.microsoft.com/office/2006/documentManagement/types"/>
    <ds:schemaRef ds:uri="210970e2-af10-48e2-adf5-8d93cb9fc185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8FBD13-37A6-4455-A008-E6B49C11B5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6ED250-928E-4624-B2F3-F15646A6BECE}"/>
</file>

<file path=docProps/app.xml><?xml version="1.0" encoding="utf-8"?>
<Properties xmlns="http://schemas.openxmlformats.org/officeDocument/2006/extended-properties" xmlns:vt="http://schemas.openxmlformats.org/officeDocument/2006/docPropsVTypes">
  <TotalTime>13483</TotalTime>
  <Words>1080</Words>
  <Application>Microsoft Macintosh PowerPoint</Application>
  <PresentationFormat>Widescreen</PresentationFormat>
  <Paragraphs>199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Hepatology and Haemophilia  </vt:lpstr>
      <vt:lpstr>Overview of talk</vt:lpstr>
      <vt:lpstr>Mortality from liver disease is rising</vt:lpstr>
      <vt:lpstr>Reasons for rising rates of liver deaths</vt:lpstr>
      <vt:lpstr>PowerPoint Presentation</vt:lpstr>
      <vt:lpstr>PowerPoint Presentation</vt:lpstr>
      <vt:lpstr>High prevalence of steatotic liver disease in people with haemophilia</vt:lpstr>
      <vt:lpstr>Suspect Steatotic Liver Disease</vt:lpstr>
      <vt:lpstr>Pragmatic diagnosis of SLD</vt:lpstr>
      <vt:lpstr>Pragmatic diagnosis of SLD</vt:lpstr>
      <vt:lpstr>Fibrosis stage is the major predictor of outcomes</vt:lpstr>
      <vt:lpstr>Staging disease non-invasively with FIB-4</vt:lpstr>
      <vt:lpstr>PowerPoint Presentation</vt:lpstr>
      <vt:lpstr>PowerPoint Presentation</vt:lpstr>
      <vt:lpstr>Lifestyle management </vt:lpstr>
      <vt:lpstr>PowerPoint Presentation</vt:lpstr>
      <vt:lpstr>Provide good patient information</vt:lpstr>
      <vt:lpstr>Surveillance for cirrhosis complications</vt:lpstr>
      <vt:lpstr>Adenovirus delivered gene therapy</vt:lpstr>
      <vt:lpstr>Work up pre-treatment</vt:lpstr>
      <vt:lpstr>Monitoring and treatment</vt:lpstr>
      <vt:lpstr>Conclusions</vt:lpstr>
      <vt:lpstr>Questions?  stuart.mcpherson2@nhs.net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Phase I   David Kennedy Danny McLaughlin Kenny McKeegan</dc:title>
  <dc:creator>David Kennedy</dc:creator>
  <cp:lastModifiedBy>Stuart McPherson</cp:lastModifiedBy>
  <cp:revision>323</cp:revision>
  <cp:lastPrinted>2019-03-01T10:53:14Z</cp:lastPrinted>
  <dcterms:created xsi:type="dcterms:W3CDTF">2015-01-29T19:11:43Z</dcterms:created>
  <dcterms:modified xsi:type="dcterms:W3CDTF">2023-11-09T07:42:14Z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0x0101003ECC3A297A889B4DB94C6D5F8D675730</vt:lpwstr>
  </property>
  <property fmtid="{D5CDD505-2E9C-101B-9397-08002B2CF9AE}" pid="3" name="MediaServiceImageTags">
    <vt:lpwstr/>
  </property>
</Properties>
</file>