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Layouts/slideLayout1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8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78" r:id="rId2"/>
    <p:sldMasterId id="2147483769" r:id="rId3"/>
    <p:sldMasterId id="2147483772" r:id="rId4"/>
    <p:sldMasterId id="2147483736" r:id="rId5"/>
    <p:sldMasterId id="2147483740" r:id="rId6"/>
    <p:sldMasterId id="2147483747" r:id="rId7"/>
    <p:sldMasterId id="2147483753" r:id="rId8"/>
  </p:sldMasterIdLst>
  <p:notesMasterIdLst>
    <p:notesMasterId r:id="rId45"/>
  </p:notesMasterIdLst>
  <p:handoutMasterIdLst>
    <p:handoutMasterId r:id="rId46"/>
  </p:handoutMasterIdLst>
  <p:sldIdLst>
    <p:sldId id="354" r:id="rId9"/>
    <p:sldId id="632" r:id="rId10"/>
    <p:sldId id="637" r:id="rId11"/>
    <p:sldId id="634" r:id="rId12"/>
    <p:sldId id="669" r:id="rId13"/>
    <p:sldId id="670" r:id="rId14"/>
    <p:sldId id="682" r:id="rId15"/>
    <p:sldId id="636" r:id="rId16"/>
    <p:sldId id="671" r:id="rId17"/>
    <p:sldId id="672" r:id="rId18"/>
    <p:sldId id="683" r:id="rId19"/>
    <p:sldId id="697" r:id="rId20"/>
    <p:sldId id="679" r:id="rId21"/>
    <p:sldId id="673" r:id="rId22"/>
    <p:sldId id="695" r:id="rId23"/>
    <p:sldId id="696" r:id="rId24"/>
    <p:sldId id="674" r:id="rId25"/>
    <p:sldId id="640" r:id="rId26"/>
    <p:sldId id="678" r:id="rId27"/>
    <p:sldId id="680" r:id="rId28"/>
    <p:sldId id="693" r:id="rId29"/>
    <p:sldId id="686" r:id="rId30"/>
    <p:sldId id="676" r:id="rId31"/>
    <p:sldId id="677" r:id="rId32"/>
    <p:sldId id="684" r:id="rId33"/>
    <p:sldId id="685" r:id="rId34"/>
    <p:sldId id="699" r:id="rId35"/>
    <p:sldId id="700" r:id="rId36"/>
    <p:sldId id="688" r:id="rId37"/>
    <p:sldId id="687" r:id="rId38"/>
    <p:sldId id="698" r:id="rId39"/>
    <p:sldId id="689" r:id="rId40"/>
    <p:sldId id="690" r:id="rId41"/>
    <p:sldId id="691" r:id="rId42"/>
    <p:sldId id="692" r:id="rId43"/>
    <p:sldId id="694" r:id="rId44"/>
  </p:sldIdLst>
  <p:sldSz cx="9144000" cy="6858000" type="screen4x3"/>
  <p:notesSz cx="6858000" cy="91440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39"/>
    <p:restoredTop sz="94541"/>
  </p:normalViewPr>
  <p:slideViewPr>
    <p:cSldViewPr snapToGrid="0">
      <p:cViewPr varScale="1">
        <p:scale>
          <a:sx n="68" d="100"/>
          <a:sy n="68" d="100"/>
        </p:scale>
        <p:origin x="156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06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customXml" Target="../customXml/item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customXml" Target="../customXml/item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-65" charset="0"/>
              </a:defRPr>
            </a:lvl1pPr>
          </a:lstStyle>
          <a:p>
            <a:pPr>
              <a:defRPr/>
            </a:pPr>
            <a:fld id="{6F99BFD2-E357-471B-8AC3-8FAFF52C7226}" type="datetime1">
              <a:rPr lang="en-GB"/>
              <a:pPr>
                <a:defRPr/>
              </a:pPr>
              <a:t>07/11/2023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-65" charset="0"/>
              </a:defRPr>
            </a:lvl1pPr>
          </a:lstStyle>
          <a:p>
            <a:pPr>
              <a:defRPr/>
            </a:pPr>
            <a:fld id="{B77F9359-9406-4D21-924E-992B6663CD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10431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-65" charset="0"/>
              </a:defRPr>
            </a:lvl1pPr>
          </a:lstStyle>
          <a:p>
            <a:pPr>
              <a:defRPr/>
            </a:pPr>
            <a:fld id="{34E29B20-FC73-4630-91A3-FD43BB0B2560}" type="datetime1">
              <a:rPr lang="en-GB"/>
              <a:pPr>
                <a:defRPr/>
              </a:pPr>
              <a:t>07/11/2023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-65" charset="0"/>
              </a:defRPr>
            </a:lvl1pPr>
          </a:lstStyle>
          <a:p>
            <a:pPr>
              <a:defRPr/>
            </a:pPr>
            <a:fld id="{848A81FB-957B-48BF-BEB6-86426F8B080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7765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ubtitle 2"/>
          <p:cNvSpPr>
            <a:spLocks noGrp="1"/>
          </p:cNvSpPr>
          <p:nvPr>
            <p:ph type="subTitle" idx="1"/>
          </p:nvPr>
        </p:nvSpPr>
        <p:spPr>
          <a:xfrm>
            <a:off x="4542118" y="3058580"/>
            <a:ext cx="3981824" cy="92333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3000" b="1" i="0" baseline="0">
                <a:solidFill>
                  <a:schemeClr val="bg2"/>
                </a:solidFill>
                <a:latin typeface="Arial"/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0"/>
          </p:nvPr>
        </p:nvSpPr>
        <p:spPr>
          <a:xfrm>
            <a:off x="4541422" y="3567493"/>
            <a:ext cx="3997461" cy="323165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100">
                <a:latin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4542117" y="1791776"/>
            <a:ext cx="3996766" cy="18928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4100" b="1" i="0" cap="none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68374"/>
            <a:ext cx="9144000" cy="128962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585038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27530" y="1180355"/>
            <a:ext cx="4153647" cy="4407647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62043" y="2611440"/>
            <a:ext cx="3862251" cy="4616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3000" b="1" i="0">
                <a:solidFill>
                  <a:srgbClr val="0099CC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3000" b="1" i="0">
                <a:solidFill>
                  <a:srgbClr val="0099CC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3000" b="1" i="0">
                <a:solidFill>
                  <a:srgbClr val="0099CC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3000" b="1" i="0">
                <a:solidFill>
                  <a:srgbClr val="0099CC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3000" b="1" i="0">
                <a:solidFill>
                  <a:srgbClr val="0099CC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52" y="1343540"/>
            <a:ext cx="3859243" cy="18928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4100" b="1" i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761303" y="3126159"/>
            <a:ext cx="3862989" cy="3231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1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100" b="0" i="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2100" b="0" i="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2100" b="0" i="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21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7550"/>
            <a:ext cx="9144000" cy="12004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27530" y="1400432"/>
            <a:ext cx="7816255" cy="3995352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762001" y="2636250"/>
            <a:ext cx="7458075" cy="3231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1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100" b="0" i="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2100" b="0" i="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2100" b="0" i="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21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762001" y="2127335"/>
            <a:ext cx="7458075" cy="46166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3000" b="1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3000" b="1">
                <a:solidFill>
                  <a:srgbClr val="0099CC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3000" b="1">
                <a:solidFill>
                  <a:srgbClr val="0099CC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3000" b="1">
                <a:solidFill>
                  <a:srgbClr val="0099CC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3000" b="1">
                <a:solidFill>
                  <a:srgbClr val="0099CC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304" y="1464554"/>
            <a:ext cx="7459152" cy="63094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defRPr sz="41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68374"/>
            <a:ext cx="9144000" cy="128962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 b="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8650" y="4705022"/>
            <a:ext cx="7886700" cy="4616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3000" b="1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3000">
                <a:latin typeface="Arial" charset="0"/>
                <a:ea typeface="Arial" charset="0"/>
                <a:cs typeface="Arial" charset="0"/>
              </a:defRPr>
            </a:lvl2pPr>
            <a:lvl3pPr>
              <a:defRPr sz="3000">
                <a:latin typeface="Arial" charset="0"/>
                <a:ea typeface="Arial" charset="0"/>
                <a:cs typeface="Arial" charset="0"/>
              </a:defRPr>
            </a:lvl3pPr>
            <a:lvl4pPr>
              <a:defRPr sz="3000">
                <a:latin typeface="Arial" charset="0"/>
                <a:ea typeface="Arial" charset="0"/>
                <a:cs typeface="Arial" charset="0"/>
              </a:defRPr>
            </a:lvl4pPr>
            <a:lvl5pPr>
              <a:defRPr sz="30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34304" y="4018011"/>
            <a:ext cx="7886700" cy="63094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defRPr sz="41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628650" y="5214941"/>
            <a:ext cx="7886700" cy="3231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1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0" i="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2000" b="0" i="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2000" b="0" i="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20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34304" y="1724291"/>
            <a:ext cx="7886700" cy="3231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defRPr sz="2100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 b="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8650" y="4705022"/>
            <a:ext cx="7886700" cy="4616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3000" b="1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3000">
                <a:latin typeface="Arial" charset="0"/>
                <a:ea typeface="Arial" charset="0"/>
                <a:cs typeface="Arial" charset="0"/>
              </a:defRPr>
            </a:lvl2pPr>
            <a:lvl3pPr>
              <a:defRPr sz="3000">
                <a:latin typeface="Arial" charset="0"/>
                <a:ea typeface="Arial" charset="0"/>
                <a:cs typeface="Arial" charset="0"/>
              </a:defRPr>
            </a:lvl3pPr>
            <a:lvl4pPr>
              <a:defRPr sz="3000">
                <a:latin typeface="Arial" charset="0"/>
                <a:ea typeface="Arial" charset="0"/>
                <a:cs typeface="Arial" charset="0"/>
              </a:defRPr>
            </a:lvl4pPr>
            <a:lvl5pPr>
              <a:defRPr sz="30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34304" y="4018011"/>
            <a:ext cx="7886700" cy="63094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defRPr sz="41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628650" y="5214941"/>
            <a:ext cx="7886700" cy="3231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1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0" i="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2000" b="0" i="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2000" b="0" i="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20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 b="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8650" y="4705022"/>
            <a:ext cx="7886700" cy="4616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3000" b="1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3000">
                <a:latin typeface="Arial" charset="0"/>
                <a:ea typeface="Arial" charset="0"/>
                <a:cs typeface="Arial" charset="0"/>
              </a:defRPr>
            </a:lvl2pPr>
            <a:lvl3pPr>
              <a:defRPr sz="3000">
                <a:latin typeface="Arial" charset="0"/>
                <a:ea typeface="Arial" charset="0"/>
                <a:cs typeface="Arial" charset="0"/>
              </a:defRPr>
            </a:lvl3pPr>
            <a:lvl4pPr>
              <a:defRPr sz="3000">
                <a:latin typeface="Arial" charset="0"/>
                <a:ea typeface="Arial" charset="0"/>
                <a:cs typeface="Arial" charset="0"/>
              </a:defRPr>
            </a:lvl4pPr>
            <a:lvl5pPr>
              <a:defRPr sz="30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34304" y="4018011"/>
            <a:ext cx="7886700" cy="63094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defRPr sz="41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628650" y="5214941"/>
            <a:ext cx="7886700" cy="3231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1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0" i="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2000" b="0" i="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2000" b="0" i="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20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34304" y="1724291"/>
            <a:ext cx="7886700" cy="3231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defRPr sz="2100" b="0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 b="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8650" y="4705022"/>
            <a:ext cx="7886700" cy="4616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3000" b="1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3000">
                <a:latin typeface="Arial" charset="0"/>
                <a:ea typeface="Arial" charset="0"/>
                <a:cs typeface="Arial" charset="0"/>
              </a:defRPr>
            </a:lvl2pPr>
            <a:lvl3pPr>
              <a:defRPr sz="3000">
                <a:latin typeface="Arial" charset="0"/>
                <a:ea typeface="Arial" charset="0"/>
                <a:cs typeface="Arial" charset="0"/>
              </a:defRPr>
            </a:lvl3pPr>
            <a:lvl4pPr>
              <a:defRPr sz="3000">
                <a:latin typeface="Arial" charset="0"/>
                <a:ea typeface="Arial" charset="0"/>
                <a:cs typeface="Arial" charset="0"/>
              </a:defRPr>
            </a:lvl4pPr>
            <a:lvl5pPr>
              <a:defRPr sz="30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34304" y="4018011"/>
            <a:ext cx="7886700" cy="63094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defRPr sz="41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628650" y="5214941"/>
            <a:ext cx="7886700" cy="3231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1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0" i="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2000" b="0" i="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2000" b="0" i="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20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ubtitle 2"/>
          <p:cNvSpPr>
            <a:spLocks noGrp="1"/>
          </p:cNvSpPr>
          <p:nvPr>
            <p:ph type="subTitle" idx="1"/>
          </p:nvPr>
        </p:nvSpPr>
        <p:spPr>
          <a:xfrm>
            <a:off x="635044" y="2031227"/>
            <a:ext cx="7880511" cy="4616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3000" b="1" i="0" baseline="0">
                <a:solidFill>
                  <a:schemeClr val="bg2"/>
                </a:solidFill>
                <a:latin typeface="Arial"/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638050" y="1343541"/>
            <a:ext cx="7877504" cy="630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4100" b="1" i="0" cap="none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0"/>
          </p:nvPr>
        </p:nvSpPr>
        <p:spPr>
          <a:xfrm>
            <a:off x="634305" y="2540140"/>
            <a:ext cx="7881250" cy="323165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100">
                <a:latin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68374"/>
            <a:ext cx="9144000" cy="128962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638817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ubtitle 2"/>
          <p:cNvSpPr>
            <a:spLocks noGrp="1"/>
          </p:cNvSpPr>
          <p:nvPr>
            <p:ph type="subTitle" idx="1"/>
          </p:nvPr>
        </p:nvSpPr>
        <p:spPr>
          <a:xfrm>
            <a:off x="635044" y="2031227"/>
            <a:ext cx="7880511" cy="4616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3000" b="1" i="0" baseline="0">
                <a:solidFill>
                  <a:schemeClr val="bg2"/>
                </a:solidFill>
                <a:latin typeface="Arial"/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638050" y="1343541"/>
            <a:ext cx="7877504" cy="630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4100" b="1" i="0" cap="none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0"/>
          </p:nvPr>
        </p:nvSpPr>
        <p:spPr>
          <a:xfrm>
            <a:off x="634305" y="2540140"/>
            <a:ext cx="7881250" cy="323165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100">
                <a:latin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68374"/>
            <a:ext cx="9144000" cy="12896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04063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38051" y="1378339"/>
            <a:ext cx="7869363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000" b="1" i="0" cap="none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635001" y="2009777"/>
            <a:ext cx="7872413" cy="307777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 baseline="0">
                <a:latin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3085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38051" y="1378339"/>
            <a:ext cx="7847632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000" b="1" i="0" cap="none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35001" y="2001078"/>
            <a:ext cx="3780000" cy="307777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 baseline="0">
                <a:latin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4705682" y="2001078"/>
            <a:ext cx="3780000" cy="307777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 b="0" i="0" baseline="0">
                <a:latin typeface="Arial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99291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38051" y="1378339"/>
            <a:ext cx="7847632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3000" b="1" i="0" cap="none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34970" y="2001078"/>
            <a:ext cx="7850712" cy="307777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 b="0" i="0" baseline="0">
                <a:latin typeface="Arial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69026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/>
          <a:lstStyle>
            <a:lvl1pPr>
              <a:buNone/>
              <a:defRPr sz="2000" baseline="0">
                <a:latin typeface="Arial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27530" y="1180355"/>
            <a:ext cx="4153647" cy="4407647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62043" y="2611440"/>
            <a:ext cx="3862251" cy="4616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3000" b="1" i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3000" b="1" i="0">
                <a:solidFill>
                  <a:srgbClr val="0099CC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3000" b="1" i="0">
                <a:solidFill>
                  <a:srgbClr val="0099CC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3000" b="1" i="0">
                <a:solidFill>
                  <a:srgbClr val="0099CC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3000" b="1" i="0">
                <a:solidFill>
                  <a:srgbClr val="0099CC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52" y="1343540"/>
            <a:ext cx="3859243" cy="18928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41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761303" y="3126159"/>
            <a:ext cx="3862989" cy="3231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1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100" b="0" i="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2100" b="0" i="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2100" b="0" i="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21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7550"/>
            <a:ext cx="9144000" cy="12004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27530" y="1400432"/>
            <a:ext cx="7816255" cy="3995352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762001" y="2636250"/>
            <a:ext cx="7458075" cy="3231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21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100" b="0" i="0"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2100" b="0" i="0"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2100" b="0" i="0"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21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762001" y="2127335"/>
            <a:ext cx="7458075" cy="461666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3000" b="1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3000" b="1">
                <a:solidFill>
                  <a:srgbClr val="0099CC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3000" b="1">
                <a:solidFill>
                  <a:srgbClr val="0099CC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3000" b="1">
                <a:solidFill>
                  <a:srgbClr val="0099CC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3000" b="1">
                <a:solidFill>
                  <a:srgbClr val="0099CC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304" y="1464554"/>
            <a:ext cx="7459152" cy="63094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defRPr sz="41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68374"/>
            <a:ext cx="9144000" cy="128962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rts-Health-NHS-Trust-–-CMYK-BLUE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950" y="361007"/>
            <a:ext cx="1309686" cy="77348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01" r:id="rId2"/>
    <p:sldLayoutId id="2147483712" r:id="rId3"/>
    <p:sldLayoutId id="2147483706" r:id="rId4"/>
    <p:sldLayoutId id="2147483707" r:id="rId5"/>
    <p:sldLayoutId id="2147483708" r:id="rId6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5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227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5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rts-Health-NHS-Trust-–-CMYK-BLUE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950" y="361007"/>
            <a:ext cx="1309686" cy="77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733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5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rts-Health-NHS-Trust-–-REV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069" y="361900"/>
            <a:ext cx="1304925" cy="77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035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5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68374"/>
            <a:ext cx="9144000" cy="1289626"/>
          </a:xfrm>
          <a:prstGeom prst="rect">
            <a:avLst/>
          </a:prstGeom>
        </p:spPr>
      </p:pic>
      <p:pic>
        <p:nvPicPr>
          <p:cNvPr id="6" name="Picture 5" descr="Barts-Health-NHS-Trust-–-CMYK-BLUE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950" y="361007"/>
            <a:ext cx="1309686" cy="77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973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6" r:id="rId2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5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68374"/>
            <a:ext cx="9144000" cy="1289626"/>
          </a:xfrm>
          <a:prstGeom prst="rect">
            <a:avLst/>
          </a:prstGeom>
        </p:spPr>
      </p:pic>
      <p:pic>
        <p:nvPicPr>
          <p:cNvPr id="4" name="Picture 3" descr="Barts-Health-NHS-Trust-–-REV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069" y="361900"/>
            <a:ext cx="1304925" cy="77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0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5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68374"/>
            <a:ext cx="9144000" cy="1289626"/>
          </a:xfrm>
          <a:prstGeom prst="rect">
            <a:avLst/>
          </a:prstGeom>
        </p:spPr>
      </p:pic>
      <p:pic>
        <p:nvPicPr>
          <p:cNvPr id="6" name="Picture 5" descr="Barts-Health-NHS-Trust-–-CMYK-BLUE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950" y="361007"/>
            <a:ext cx="1309686" cy="77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813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5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68374"/>
            <a:ext cx="9144000" cy="1289626"/>
          </a:xfrm>
          <a:prstGeom prst="rect">
            <a:avLst/>
          </a:prstGeom>
        </p:spPr>
      </p:pic>
      <p:pic>
        <p:nvPicPr>
          <p:cNvPr id="4" name="Picture 3" descr="Barts-Health-NHS-Trust-–-REV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069" y="361900"/>
            <a:ext cx="1304925" cy="77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187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5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snp/rs1800383#frequency_tab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onlinelibrary.wiley.com/toc/13652141/2014/167/4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library.wiley.com/toc/13652141/2014/167/4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library.wiley.com/toc/13652141/2014/167/4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1356" y="4018013"/>
            <a:ext cx="8581293" cy="461665"/>
          </a:xfrm>
        </p:spPr>
        <p:txBody>
          <a:bodyPr/>
          <a:lstStyle/>
          <a:p>
            <a:pPr algn="ctr"/>
            <a:r>
              <a:rPr lang="en-US" sz="3000" dirty="0">
                <a:latin typeface="+mn-lt"/>
              </a:rPr>
              <a:t>Current laboratory testing in von Willebrand disease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46115" y="4914765"/>
            <a:ext cx="7851775" cy="27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100" b="1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65" charset="0"/>
                <a:ea typeface="ＭＳ Ｐゴシック" pitchFamily="-65" charset="-128"/>
              </a:defRPr>
            </a:lvl9pPr>
          </a:lstStyle>
          <a:p>
            <a:r>
              <a:rPr lang="en-US" sz="1800" dirty="0">
                <a:solidFill>
                  <a:schemeClr val="bg2"/>
                </a:solidFill>
                <a:latin typeface="+mn-lt"/>
              </a:rPr>
              <a:t>Sean </a:t>
            </a:r>
            <a:r>
              <a:rPr lang="en-US" sz="1800" dirty="0" err="1">
                <a:solidFill>
                  <a:schemeClr val="bg2"/>
                </a:solidFill>
                <a:latin typeface="+mn-lt"/>
              </a:rPr>
              <a:t>Platton</a:t>
            </a:r>
            <a:r>
              <a:rPr lang="en-US" sz="1800" dirty="0">
                <a:solidFill>
                  <a:schemeClr val="bg2"/>
                </a:solidFill>
                <a:latin typeface="+mn-lt"/>
              </a:rPr>
              <a:t> </a:t>
            </a:r>
            <a:r>
              <a:rPr lang="en-US" sz="1600" b="0" dirty="0">
                <a:solidFill>
                  <a:schemeClr val="bg2"/>
                </a:solidFill>
                <a:latin typeface="+mn-lt"/>
              </a:rPr>
              <a:t>– Consultant Biomedical Scientist, Royal London Hospital </a:t>
            </a:r>
            <a:r>
              <a:rPr lang="en-US" sz="1600" b="0" dirty="0" err="1">
                <a:solidFill>
                  <a:schemeClr val="bg2"/>
                </a:solidFill>
                <a:latin typeface="+mn-lt"/>
              </a:rPr>
              <a:t>Haemophilia</a:t>
            </a:r>
            <a:r>
              <a:rPr lang="en-US" sz="1600" b="0" dirty="0">
                <a:solidFill>
                  <a:schemeClr val="bg2"/>
                </a:solidFill>
                <a:latin typeface="+mn-lt"/>
              </a:rPr>
              <a:t> Centre</a:t>
            </a:r>
          </a:p>
        </p:txBody>
      </p:sp>
    </p:spTree>
    <p:extLst>
      <p:ext uri="{BB962C8B-B14F-4D97-AF65-F5344CB8AC3E}">
        <p14:creationId xmlns:p14="http://schemas.microsoft.com/office/powerpoint/2010/main" val="1233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FDD44A8-9961-71C2-58A9-57AAE75088F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38177" y="1377952"/>
            <a:ext cx="7851775" cy="4616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3000" b="1" dirty="0">
                <a:solidFill>
                  <a:schemeClr val="bg2"/>
                </a:solidFill>
                <a:latin typeface="+mn-lt"/>
                <a:cs typeface="Arial" charset="0"/>
              </a:rPr>
              <a:t>Diagnostic guidelines</a:t>
            </a:r>
            <a:endParaRPr lang="en-US" sz="3000" dirty="0">
              <a:solidFill>
                <a:schemeClr val="bg2"/>
              </a:solidFill>
              <a:latin typeface="+mn-lt"/>
              <a:cs typeface="Arial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0DDD56-797E-79A4-745B-3CB72477C8EC}"/>
              </a:ext>
            </a:extLst>
          </p:cNvPr>
          <p:cNvSpPr txBox="1"/>
          <p:nvPr/>
        </p:nvSpPr>
        <p:spPr>
          <a:xfrm>
            <a:off x="0" y="6581001"/>
            <a:ext cx="799044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en-US" sz="1200" dirty="0">
                <a:solidFill>
                  <a:schemeClr val="bg2"/>
                </a:solidFill>
                <a:latin typeface="+mn-lt"/>
                <a:cs typeface="Helvetica" charset="0"/>
              </a:rPr>
              <a:t>James </a:t>
            </a:r>
            <a:r>
              <a:rPr lang="en-US" altLang="en-US" sz="1200" i="1" dirty="0">
                <a:solidFill>
                  <a:schemeClr val="bg2"/>
                </a:solidFill>
                <a:latin typeface="+mn-lt"/>
                <a:cs typeface="Helvetica" charset="0"/>
              </a:rPr>
              <a:t>et al</a:t>
            </a:r>
            <a:r>
              <a:rPr lang="en-US" altLang="en-US" sz="1200" dirty="0">
                <a:solidFill>
                  <a:schemeClr val="bg2"/>
                </a:solidFill>
                <a:latin typeface="+mn-lt"/>
                <a:cs typeface="Helvetica" charset="0"/>
              </a:rPr>
              <a:t>, ASH ISTH NHF WFH 2021 guidelines on the diagnosis of von Willebrand disease. Blood Adv, 2021;5:280-300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027F362-3AE5-85EA-242E-E99030B803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85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340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FDD44A8-9961-71C2-58A9-57AAE75088F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38177" y="1377952"/>
            <a:ext cx="7851775" cy="4616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3000" b="1" dirty="0">
                <a:solidFill>
                  <a:schemeClr val="bg2"/>
                </a:solidFill>
                <a:latin typeface="+mn-lt"/>
                <a:cs typeface="Arial" charset="0"/>
              </a:rPr>
              <a:t>Diagnostic guidelines</a:t>
            </a:r>
            <a:endParaRPr lang="en-US" sz="3000" dirty="0">
              <a:solidFill>
                <a:schemeClr val="bg2"/>
              </a:solidFill>
              <a:latin typeface="+mn-lt"/>
              <a:cs typeface="Arial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0DDD56-797E-79A4-745B-3CB72477C8EC}"/>
              </a:ext>
            </a:extLst>
          </p:cNvPr>
          <p:cNvSpPr txBox="1"/>
          <p:nvPr/>
        </p:nvSpPr>
        <p:spPr>
          <a:xfrm>
            <a:off x="0" y="6581001"/>
            <a:ext cx="799044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en-US" sz="1200" dirty="0">
                <a:solidFill>
                  <a:schemeClr val="bg2"/>
                </a:solidFill>
                <a:latin typeface="+mn-lt"/>
                <a:cs typeface="Helvetica" charset="0"/>
              </a:rPr>
              <a:t>James </a:t>
            </a:r>
            <a:r>
              <a:rPr lang="en-US" altLang="en-US" sz="1200" i="1" dirty="0">
                <a:solidFill>
                  <a:schemeClr val="bg2"/>
                </a:solidFill>
                <a:latin typeface="+mn-lt"/>
                <a:cs typeface="Helvetica" charset="0"/>
              </a:rPr>
              <a:t>et al</a:t>
            </a:r>
            <a:r>
              <a:rPr lang="en-US" altLang="en-US" sz="1200" dirty="0">
                <a:solidFill>
                  <a:schemeClr val="bg2"/>
                </a:solidFill>
                <a:latin typeface="+mn-lt"/>
                <a:cs typeface="Helvetica" charset="0"/>
              </a:rPr>
              <a:t>, ASH ISTH NHF WFH 2021 guidelines on the diagnosis of von Willebrand disease. Blood Adv, 2021;5:280-300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027F362-3AE5-85EA-242E-E99030B803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858064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CDA4635A-64BD-D70C-3139-37F756E565D9}"/>
              </a:ext>
            </a:extLst>
          </p:cNvPr>
          <p:cNvSpPr/>
          <p:nvPr/>
        </p:nvSpPr>
        <p:spPr>
          <a:xfrm>
            <a:off x="4192173" y="2058584"/>
            <a:ext cx="422031" cy="42203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48EAD64-05A8-15BD-4990-C664ABB79429}"/>
              </a:ext>
            </a:extLst>
          </p:cNvPr>
          <p:cNvSpPr/>
          <p:nvPr/>
        </p:nvSpPr>
        <p:spPr>
          <a:xfrm>
            <a:off x="6536787" y="2053971"/>
            <a:ext cx="422031" cy="42203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0F3D279-FFA5-B7D5-066C-F5DBC5B0B537}"/>
              </a:ext>
            </a:extLst>
          </p:cNvPr>
          <p:cNvSpPr/>
          <p:nvPr/>
        </p:nvSpPr>
        <p:spPr>
          <a:xfrm>
            <a:off x="6536787" y="2795538"/>
            <a:ext cx="422031" cy="42203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AB27DDE-A028-CD3D-40B8-89C50314C03B}"/>
              </a:ext>
            </a:extLst>
          </p:cNvPr>
          <p:cNvSpPr/>
          <p:nvPr/>
        </p:nvSpPr>
        <p:spPr>
          <a:xfrm>
            <a:off x="4126521" y="2769923"/>
            <a:ext cx="628359" cy="53205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97B987-A3F4-03D7-D247-F93F65E8B981}"/>
              </a:ext>
            </a:extLst>
          </p:cNvPr>
          <p:cNvSpPr txBox="1"/>
          <p:nvPr/>
        </p:nvSpPr>
        <p:spPr>
          <a:xfrm>
            <a:off x="506437" y="4858064"/>
            <a:ext cx="84968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Aft>
                <a:spcPts val="1200"/>
              </a:spcAft>
            </a:pPr>
            <a:r>
              <a:rPr lang="en-GB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Recommendation that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VWF:RCo</a:t>
            </a:r>
            <a:r>
              <a:rPr lang="en-GB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assays are not used</a:t>
            </a:r>
            <a:endParaRPr lang="en-GB" sz="2400" dirty="0">
              <a:effectLst/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805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FDD44A8-9961-71C2-58A9-57AAE75088F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38177" y="1377952"/>
            <a:ext cx="7851775" cy="4616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3000" b="1" dirty="0">
                <a:solidFill>
                  <a:schemeClr val="bg2"/>
                </a:solidFill>
                <a:latin typeface="+mn-lt"/>
                <a:cs typeface="Arial" charset="0"/>
              </a:rPr>
              <a:t>Diagnostic guidelines</a:t>
            </a:r>
            <a:endParaRPr lang="en-US" sz="3000" dirty="0">
              <a:solidFill>
                <a:schemeClr val="bg2"/>
              </a:solidFill>
              <a:latin typeface="+mn-lt"/>
              <a:cs typeface="Arial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0DDD56-797E-79A4-745B-3CB72477C8EC}"/>
              </a:ext>
            </a:extLst>
          </p:cNvPr>
          <p:cNvSpPr txBox="1"/>
          <p:nvPr/>
        </p:nvSpPr>
        <p:spPr>
          <a:xfrm>
            <a:off x="0" y="6581001"/>
            <a:ext cx="799044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en-US" sz="1200" dirty="0">
                <a:solidFill>
                  <a:schemeClr val="bg2"/>
                </a:solidFill>
                <a:latin typeface="+mn-lt"/>
                <a:cs typeface="Helvetica" charset="0"/>
              </a:rPr>
              <a:t>James </a:t>
            </a:r>
            <a:r>
              <a:rPr lang="en-US" altLang="en-US" sz="1200" i="1" dirty="0">
                <a:solidFill>
                  <a:schemeClr val="bg2"/>
                </a:solidFill>
                <a:latin typeface="+mn-lt"/>
                <a:cs typeface="Helvetica" charset="0"/>
              </a:rPr>
              <a:t>et al</a:t>
            </a:r>
            <a:r>
              <a:rPr lang="en-US" altLang="en-US" sz="1200" dirty="0">
                <a:solidFill>
                  <a:schemeClr val="bg2"/>
                </a:solidFill>
                <a:latin typeface="+mn-lt"/>
                <a:cs typeface="Helvetica" charset="0"/>
              </a:rPr>
              <a:t>, ASH ISTH NHF WFH 2021 guidelines on the diagnosis of von Willebrand disease. Blood Adv, 2021;5:280-300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027F362-3AE5-85EA-242E-E99030B803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85806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83698E5-17D9-F514-67A8-B51BA54715AD}"/>
              </a:ext>
            </a:extLst>
          </p:cNvPr>
          <p:cNvSpPr/>
          <p:nvPr/>
        </p:nvSpPr>
        <p:spPr>
          <a:xfrm>
            <a:off x="3432517" y="1491175"/>
            <a:ext cx="661181" cy="23915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0650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FDD44A8-9961-71C2-58A9-57AAE75088F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38177" y="1377952"/>
            <a:ext cx="7851775" cy="4616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3000" b="1" dirty="0">
                <a:solidFill>
                  <a:schemeClr val="bg2"/>
                </a:solidFill>
                <a:latin typeface="+mn-lt"/>
                <a:cs typeface="Arial" charset="0"/>
              </a:rPr>
              <a:t>Diagnostic guidelines</a:t>
            </a:r>
            <a:endParaRPr lang="en-US" sz="3000" dirty="0">
              <a:solidFill>
                <a:schemeClr val="bg2"/>
              </a:solidFill>
              <a:latin typeface="+mn-lt"/>
              <a:cs typeface="Arial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0DDD56-797E-79A4-745B-3CB72477C8EC}"/>
              </a:ext>
            </a:extLst>
          </p:cNvPr>
          <p:cNvSpPr txBox="1"/>
          <p:nvPr/>
        </p:nvSpPr>
        <p:spPr>
          <a:xfrm>
            <a:off x="0" y="6581001"/>
            <a:ext cx="799044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en-US" sz="1200" dirty="0">
                <a:solidFill>
                  <a:schemeClr val="bg2"/>
                </a:solidFill>
                <a:latin typeface="+mn-lt"/>
                <a:cs typeface="Helvetica" charset="0"/>
              </a:rPr>
              <a:t>Platton </a:t>
            </a:r>
            <a:r>
              <a:rPr lang="en-US" altLang="en-US" sz="1200" i="1" dirty="0">
                <a:solidFill>
                  <a:schemeClr val="bg2"/>
                </a:solidFill>
                <a:latin typeface="+mn-lt"/>
                <a:cs typeface="Helvetica" charset="0"/>
              </a:rPr>
              <a:t>et al</a:t>
            </a:r>
            <a:r>
              <a:rPr lang="en-US" altLang="en-US" sz="1200" dirty="0">
                <a:solidFill>
                  <a:schemeClr val="bg2"/>
                </a:solidFill>
                <a:latin typeface="+mn-lt"/>
                <a:cs typeface="Helvetica" charset="0"/>
              </a:rPr>
              <a:t>, </a:t>
            </a:r>
            <a:r>
              <a:rPr lang="en-US" altLang="en-US" sz="1200" i="1" dirty="0">
                <a:solidFill>
                  <a:schemeClr val="bg2"/>
                </a:solidFill>
                <a:latin typeface="+mn-lt"/>
                <a:cs typeface="Helvetica" charset="0"/>
              </a:rPr>
              <a:t>submitted for peer review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A91C36-5B35-8AB0-95AF-5DA03FAA4C4B}"/>
              </a:ext>
            </a:extLst>
          </p:cNvPr>
          <p:cNvSpPr txBox="1"/>
          <p:nvPr/>
        </p:nvSpPr>
        <p:spPr>
          <a:xfrm>
            <a:off x="422031" y="1839617"/>
            <a:ext cx="849688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Aft>
                <a:spcPts val="1200"/>
              </a:spcAft>
            </a:pPr>
            <a:r>
              <a:rPr lang="en-GB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Guidelines for Laboratory Diagnosis and Monitoring of von Willebrand Disease: a Joint Guideline from the United Kingdom Haemophilia Centres Doctors’ Organisation and the British Society of Haematology</a:t>
            </a:r>
            <a:r>
              <a:rPr lang="en-GB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fontAlgn="base">
              <a:spcAft>
                <a:spcPts val="1200"/>
              </a:spcAft>
            </a:pPr>
            <a:r>
              <a:rPr lang="en-GB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Sean Platton, Peter Baker, Annette Bowyer, Catriona Keegan, Caroline Lawrence, Will Lester, Anne Riddell, Megan Sutherland </a:t>
            </a: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0774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FDD44A8-9961-71C2-58A9-57AAE75088F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38177" y="1377952"/>
            <a:ext cx="7851775" cy="4616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3000" b="1" dirty="0">
                <a:solidFill>
                  <a:schemeClr val="bg2"/>
                </a:solidFill>
                <a:latin typeface="+mn-lt"/>
                <a:cs typeface="Arial" charset="0"/>
              </a:rPr>
              <a:t>Diagnostic guidelines</a:t>
            </a:r>
            <a:endParaRPr lang="en-US" sz="3000" dirty="0">
              <a:solidFill>
                <a:schemeClr val="bg2"/>
              </a:solidFill>
              <a:latin typeface="+mn-lt"/>
              <a:cs typeface="Arial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0DDD56-797E-79A4-745B-3CB72477C8EC}"/>
              </a:ext>
            </a:extLst>
          </p:cNvPr>
          <p:cNvSpPr txBox="1"/>
          <p:nvPr/>
        </p:nvSpPr>
        <p:spPr>
          <a:xfrm>
            <a:off x="0" y="6581001"/>
            <a:ext cx="799044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en-US" sz="1200" dirty="0">
                <a:solidFill>
                  <a:schemeClr val="bg2"/>
                </a:solidFill>
                <a:latin typeface="+mn-lt"/>
                <a:cs typeface="Helvetica" charset="0"/>
              </a:rPr>
              <a:t>Platton </a:t>
            </a:r>
            <a:r>
              <a:rPr lang="en-US" altLang="en-US" sz="1200" i="1" dirty="0">
                <a:solidFill>
                  <a:schemeClr val="bg2"/>
                </a:solidFill>
                <a:latin typeface="+mn-lt"/>
                <a:cs typeface="Helvetica" charset="0"/>
              </a:rPr>
              <a:t>et al</a:t>
            </a:r>
            <a:r>
              <a:rPr lang="en-US" altLang="en-US" sz="1200" dirty="0">
                <a:solidFill>
                  <a:schemeClr val="bg2"/>
                </a:solidFill>
                <a:latin typeface="+mn-lt"/>
                <a:cs typeface="Helvetica" charset="0"/>
              </a:rPr>
              <a:t>, BSH/UKHCDO VWD diagnostic guideline, </a:t>
            </a:r>
            <a:r>
              <a:rPr lang="en-US" altLang="en-US" sz="1200" i="1" dirty="0">
                <a:solidFill>
                  <a:schemeClr val="bg2"/>
                </a:solidFill>
                <a:latin typeface="+mn-lt"/>
                <a:cs typeface="Helvetica" charset="0"/>
              </a:rPr>
              <a:t>submitted for peer review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608DCA-26E6-2D21-6AAA-F7D154F41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449" y="0"/>
            <a:ext cx="8723102" cy="57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650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FDD44A8-9961-71C2-58A9-57AAE75088F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38177" y="1377952"/>
            <a:ext cx="7851775" cy="4616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3000" b="1" dirty="0">
                <a:solidFill>
                  <a:schemeClr val="bg2"/>
                </a:solidFill>
                <a:latin typeface="+mn-lt"/>
                <a:cs typeface="Arial" charset="0"/>
              </a:rPr>
              <a:t>Diagnostic guidelines</a:t>
            </a:r>
            <a:endParaRPr lang="en-US" sz="3000" dirty="0">
              <a:solidFill>
                <a:schemeClr val="bg2"/>
              </a:solidFill>
              <a:latin typeface="+mn-lt"/>
              <a:cs typeface="Arial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0DDD56-797E-79A4-745B-3CB72477C8EC}"/>
              </a:ext>
            </a:extLst>
          </p:cNvPr>
          <p:cNvSpPr txBox="1"/>
          <p:nvPr/>
        </p:nvSpPr>
        <p:spPr>
          <a:xfrm>
            <a:off x="0" y="6581001"/>
            <a:ext cx="799044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en-US" sz="1200" dirty="0">
                <a:solidFill>
                  <a:schemeClr val="bg2"/>
                </a:solidFill>
                <a:latin typeface="+mn-lt"/>
                <a:cs typeface="Helvetica" charset="0"/>
              </a:rPr>
              <a:t>Platton </a:t>
            </a:r>
            <a:r>
              <a:rPr lang="en-US" altLang="en-US" sz="1200" i="1" dirty="0">
                <a:solidFill>
                  <a:schemeClr val="bg2"/>
                </a:solidFill>
                <a:latin typeface="+mn-lt"/>
                <a:cs typeface="Helvetica" charset="0"/>
              </a:rPr>
              <a:t>et al</a:t>
            </a:r>
            <a:r>
              <a:rPr lang="en-US" altLang="en-US" sz="1200" dirty="0">
                <a:solidFill>
                  <a:schemeClr val="bg2"/>
                </a:solidFill>
                <a:latin typeface="+mn-lt"/>
                <a:cs typeface="Helvetica" charset="0"/>
              </a:rPr>
              <a:t>, BSH/UKHCDO VWD diagnostic guideline, </a:t>
            </a:r>
            <a:r>
              <a:rPr lang="en-US" altLang="en-US" sz="1200" i="1" dirty="0">
                <a:solidFill>
                  <a:schemeClr val="bg2"/>
                </a:solidFill>
                <a:latin typeface="+mn-lt"/>
                <a:cs typeface="Helvetica" charset="0"/>
              </a:rPr>
              <a:t>submitted for peer review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608DCA-26E6-2D21-6AAA-F7D154F41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449" y="0"/>
            <a:ext cx="8723102" cy="57240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3DAC9A89-D103-A645-B070-9BBD0DA2D3AA}"/>
              </a:ext>
            </a:extLst>
          </p:cNvPr>
          <p:cNvSpPr/>
          <p:nvPr/>
        </p:nvSpPr>
        <p:spPr>
          <a:xfrm>
            <a:off x="3460653" y="1561077"/>
            <a:ext cx="422031" cy="42203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4BF2896-3AE3-DC35-C4EC-034C27B6A66E}"/>
              </a:ext>
            </a:extLst>
          </p:cNvPr>
          <p:cNvSpPr/>
          <p:nvPr/>
        </p:nvSpPr>
        <p:spPr>
          <a:xfrm>
            <a:off x="4705645" y="1544654"/>
            <a:ext cx="422031" cy="42203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1678690-D763-1611-333A-8DAFFF674749}"/>
              </a:ext>
            </a:extLst>
          </p:cNvPr>
          <p:cNvSpPr/>
          <p:nvPr/>
        </p:nvSpPr>
        <p:spPr>
          <a:xfrm>
            <a:off x="5986086" y="1250896"/>
            <a:ext cx="422031" cy="42203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E7239BE-0579-D9D0-B557-E005522D055F}"/>
              </a:ext>
            </a:extLst>
          </p:cNvPr>
          <p:cNvSpPr/>
          <p:nvPr/>
        </p:nvSpPr>
        <p:spPr>
          <a:xfrm>
            <a:off x="7132888" y="1250884"/>
            <a:ext cx="422031" cy="42203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5A435A7-6FAB-DC66-98EE-4ECF9CDA7180}"/>
              </a:ext>
            </a:extLst>
          </p:cNvPr>
          <p:cNvSpPr/>
          <p:nvPr/>
        </p:nvSpPr>
        <p:spPr>
          <a:xfrm>
            <a:off x="1053300" y="4090213"/>
            <a:ext cx="422031" cy="42203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206D54D-A4B4-8ACD-BC67-DE9A69FF4F09}"/>
              </a:ext>
            </a:extLst>
          </p:cNvPr>
          <p:cNvSpPr/>
          <p:nvPr/>
        </p:nvSpPr>
        <p:spPr>
          <a:xfrm>
            <a:off x="1095504" y="5254964"/>
            <a:ext cx="422031" cy="42203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48375C2-B0EC-05E6-3567-CF196B14A066}"/>
              </a:ext>
            </a:extLst>
          </p:cNvPr>
          <p:cNvSpPr/>
          <p:nvPr/>
        </p:nvSpPr>
        <p:spPr>
          <a:xfrm>
            <a:off x="1896151" y="3840478"/>
            <a:ext cx="551627" cy="57328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10844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FDD44A8-9961-71C2-58A9-57AAE75088F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38177" y="1377952"/>
            <a:ext cx="7851775" cy="4616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3000" b="1" dirty="0">
                <a:solidFill>
                  <a:schemeClr val="bg2"/>
                </a:solidFill>
                <a:latin typeface="+mn-lt"/>
                <a:cs typeface="Arial" charset="0"/>
              </a:rPr>
              <a:t>Diagnostic guidelines</a:t>
            </a:r>
            <a:endParaRPr lang="en-US" sz="3000" dirty="0">
              <a:solidFill>
                <a:schemeClr val="bg2"/>
              </a:solidFill>
              <a:latin typeface="+mn-lt"/>
              <a:cs typeface="Arial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0DDD56-797E-79A4-745B-3CB72477C8EC}"/>
              </a:ext>
            </a:extLst>
          </p:cNvPr>
          <p:cNvSpPr txBox="1"/>
          <p:nvPr/>
        </p:nvSpPr>
        <p:spPr>
          <a:xfrm>
            <a:off x="0" y="6581001"/>
            <a:ext cx="799044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en-US" sz="1200" dirty="0">
                <a:solidFill>
                  <a:schemeClr val="bg2"/>
                </a:solidFill>
                <a:latin typeface="+mn-lt"/>
                <a:cs typeface="Helvetica" charset="0"/>
              </a:rPr>
              <a:t>Platton </a:t>
            </a:r>
            <a:r>
              <a:rPr lang="en-US" altLang="en-US" sz="1200" i="1" dirty="0">
                <a:solidFill>
                  <a:schemeClr val="bg2"/>
                </a:solidFill>
                <a:latin typeface="+mn-lt"/>
                <a:cs typeface="Helvetica" charset="0"/>
              </a:rPr>
              <a:t>et al</a:t>
            </a:r>
            <a:r>
              <a:rPr lang="en-US" altLang="en-US" sz="1200" dirty="0">
                <a:solidFill>
                  <a:schemeClr val="bg2"/>
                </a:solidFill>
                <a:latin typeface="+mn-lt"/>
                <a:cs typeface="Helvetica" charset="0"/>
              </a:rPr>
              <a:t>, BSH/UKHCDO VWD diagnostic guideline, </a:t>
            </a:r>
            <a:r>
              <a:rPr lang="en-US" altLang="en-US" sz="1200" i="1" dirty="0">
                <a:solidFill>
                  <a:schemeClr val="bg2"/>
                </a:solidFill>
                <a:latin typeface="+mn-lt"/>
                <a:cs typeface="Helvetica" charset="0"/>
              </a:rPr>
              <a:t>submitted for peer review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608DCA-26E6-2D21-6AAA-F7D154F41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449" y="0"/>
            <a:ext cx="8723102" cy="5724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0E4832D-8FCE-839A-2EC4-B923CADA2540}"/>
              </a:ext>
            </a:extLst>
          </p:cNvPr>
          <p:cNvSpPr/>
          <p:nvPr/>
        </p:nvSpPr>
        <p:spPr>
          <a:xfrm>
            <a:off x="6457071" y="1026942"/>
            <a:ext cx="1181686" cy="19132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67039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145EEB-A0BB-07EC-6E20-405ECC4FB5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439" y="2882162"/>
            <a:ext cx="7881250" cy="1415772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GB" sz="2400" dirty="0">
                <a:latin typeface="+mj-lt"/>
              </a:rPr>
              <a:t>Units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b="1" u="sng" dirty="0">
                <a:latin typeface="+mj-lt"/>
              </a:rPr>
              <a:t>IU/dL </a:t>
            </a:r>
            <a:r>
              <a:rPr lang="en-GB" sz="2400" dirty="0">
                <a:latin typeface="+mj-lt"/>
              </a:rPr>
              <a:t>to nearest whole number</a:t>
            </a:r>
          </a:p>
          <a:p>
            <a:pPr>
              <a:spcAft>
                <a:spcPts val="1200"/>
              </a:spcAft>
            </a:pPr>
            <a:r>
              <a:rPr lang="en-GB" sz="2400" dirty="0">
                <a:latin typeface="+mj-lt"/>
              </a:rPr>
              <a:t>Reference ranges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FDD44A8-9961-71C2-58A9-57AAE75088F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38177" y="1377952"/>
            <a:ext cx="7851775" cy="4616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solidFill>
                  <a:schemeClr val="bg2"/>
                </a:solidFill>
                <a:latin typeface="+mn-lt"/>
                <a:cs typeface="Arial" charset="0"/>
              </a:rPr>
              <a:t>Screening tests and primary tests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913E64-FF14-EA14-3C59-7B8A77AC26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11481"/>
            <a:ext cx="9144000" cy="107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8813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145EEB-A0BB-07EC-6E20-405ECC4FB5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4304" y="1839618"/>
            <a:ext cx="7881250" cy="403187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GB" sz="2400" b="1" dirty="0">
                <a:latin typeface="+mj-lt"/>
              </a:rPr>
              <a:t>Factor VIII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+mj-lt"/>
              </a:rPr>
              <a:t>One-stage clotting assay or chromogenic</a:t>
            </a:r>
          </a:p>
          <a:p>
            <a:pPr>
              <a:spcAft>
                <a:spcPts val="1200"/>
              </a:spcAft>
            </a:pPr>
            <a:r>
              <a:rPr lang="en-GB" sz="2400" b="1" dirty="0" err="1">
                <a:latin typeface="+mj-lt"/>
              </a:rPr>
              <a:t>VWF:Ag</a:t>
            </a:r>
            <a:endParaRPr lang="en-GB" sz="2400" b="1" dirty="0">
              <a:latin typeface="+mj-lt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+mj-lt"/>
              </a:rPr>
              <a:t>Can be measured by latex immunoassay or ELISA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+mj-lt"/>
              </a:rPr>
              <a:t>Lower limit of quantitation is above 1 IU/dL for LIA</a:t>
            </a:r>
          </a:p>
          <a:p>
            <a:pPr>
              <a:spcAft>
                <a:spcPts val="1200"/>
              </a:spcAft>
            </a:pPr>
            <a:r>
              <a:rPr lang="en-GB" sz="2400" b="1" dirty="0">
                <a:latin typeface="+mj-lt"/>
              </a:rPr>
              <a:t>VWF activity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+mj-lt"/>
              </a:rPr>
              <a:t>Measure by </a:t>
            </a:r>
            <a:r>
              <a:rPr lang="en-GB" sz="2400" dirty="0" err="1">
                <a:latin typeface="+mj-lt"/>
              </a:rPr>
              <a:t>VWF:RCo</a:t>
            </a:r>
            <a:r>
              <a:rPr lang="en-GB" sz="2400" dirty="0">
                <a:latin typeface="+mj-lt"/>
              </a:rPr>
              <a:t>, </a:t>
            </a:r>
            <a:r>
              <a:rPr lang="en-GB" sz="2400" dirty="0" err="1">
                <a:latin typeface="+mj-lt"/>
              </a:rPr>
              <a:t>VWF:GPIbR</a:t>
            </a:r>
            <a:r>
              <a:rPr lang="en-GB" sz="2400" dirty="0">
                <a:latin typeface="+mj-lt"/>
              </a:rPr>
              <a:t> or </a:t>
            </a:r>
            <a:r>
              <a:rPr lang="en-GB" sz="2400" dirty="0" err="1">
                <a:latin typeface="+mj-lt"/>
              </a:rPr>
              <a:t>VWF:GPIbM</a:t>
            </a:r>
            <a:endParaRPr lang="en-GB" sz="2400" dirty="0">
              <a:latin typeface="+mj-lt"/>
            </a:endParaRPr>
          </a:p>
          <a:p>
            <a:pPr>
              <a:spcAft>
                <a:spcPts val="1200"/>
              </a:spcAft>
            </a:pPr>
            <a:r>
              <a:rPr lang="en-GB" sz="2400" dirty="0">
                <a:latin typeface="+mj-lt"/>
              </a:rPr>
              <a:t>No requirement for VWF:CB to be included as a primary test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FDD44A8-9961-71C2-58A9-57AAE75088F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38177" y="1377952"/>
            <a:ext cx="7851775" cy="4616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solidFill>
                  <a:schemeClr val="bg2"/>
                </a:solidFill>
                <a:latin typeface="+mn-lt"/>
                <a:cs typeface="Arial" charset="0"/>
              </a:rPr>
              <a:t>Primary tests</a:t>
            </a:r>
          </a:p>
        </p:txBody>
      </p:sp>
    </p:spTree>
    <p:extLst>
      <p:ext uri="{BB962C8B-B14F-4D97-AF65-F5344CB8AC3E}">
        <p14:creationId xmlns:p14="http://schemas.microsoft.com/office/powerpoint/2010/main" val="20029475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145EEB-A0BB-07EC-6E20-405ECC4FB5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439" y="1839617"/>
            <a:ext cx="7881250" cy="4278094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GB" sz="2400" dirty="0">
                <a:latin typeface="+mn-lt"/>
              </a:rPr>
              <a:t>Platelet agglutination technique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latin typeface="+mn-lt"/>
              </a:rPr>
              <a:t>Imprecise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 err="1">
                <a:latin typeface="+mn-lt"/>
              </a:rPr>
              <a:t>LLoQ</a:t>
            </a:r>
            <a:r>
              <a:rPr lang="en-GB" sz="1800" dirty="0">
                <a:latin typeface="+mn-lt"/>
              </a:rPr>
              <a:t> ~10 IU/dL with many techniques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latin typeface="+mn-lt"/>
              </a:rPr>
              <a:t>Precision and </a:t>
            </a:r>
            <a:r>
              <a:rPr lang="en-GB" sz="1800" dirty="0" err="1">
                <a:latin typeface="+mn-lt"/>
              </a:rPr>
              <a:t>LLoQ</a:t>
            </a:r>
            <a:r>
              <a:rPr lang="en-GB" sz="1800" dirty="0">
                <a:latin typeface="+mn-lt"/>
              </a:rPr>
              <a:t> improved with automation</a:t>
            </a:r>
          </a:p>
          <a:p>
            <a:pPr>
              <a:spcAft>
                <a:spcPts val="1200"/>
              </a:spcAft>
            </a:pPr>
            <a:r>
              <a:rPr lang="en-GB" sz="2400" dirty="0">
                <a:latin typeface="+mn-lt"/>
              </a:rPr>
              <a:t>Reduced in presence of p.(Arg1472His) variant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latin typeface="+mn-lt"/>
              </a:rPr>
              <a:t>Not associated with a bleeding diathesis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latin typeface="+mn-lt"/>
              </a:rPr>
              <a:t>High MAF (0.10 Europeans, 0.11 East Asians, 0.15 South Asians, 0.55 Africans)*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latin typeface="+mn-lt"/>
              </a:rPr>
              <a:t>Some patients with a historical diagnosis of type 1 or 2 VWD may have mild VWF reduction or no disease</a:t>
            </a:r>
          </a:p>
          <a:p>
            <a:pPr>
              <a:spcAft>
                <a:spcPts val="1200"/>
              </a:spcAft>
            </a:pPr>
            <a:r>
              <a:rPr lang="en-GB" sz="2400" dirty="0">
                <a:latin typeface="+mn-lt"/>
              </a:rPr>
              <a:t>ASH guideline recommends against use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FDD44A8-9961-71C2-58A9-57AAE75088F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38177" y="1377952"/>
            <a:ext cx="7851775" cy="4616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solidFill>
                  <a:schemeClr val="bg2"/>
                </a:solidFill>
                <a:latin typeface="+mn-lt"/>
                <a:cs typeface="Arial" charset="0"/>
              </a:rPr>
              <a:t>Primary tests – </a:t>
            </a:r>
            <a:r>
              <a:rPr lang="en-US" sz="3000" dirty="0" err="1">
                <a:solidFill>
                  <a:schemeClr val="bg2"/>
                </a:solidFill>
                <a:latin typeface="+mn-lt"/>
                <a:cs typeface="Arial" charset="0"/>
              </a:rPr>
              <a:t>VWF:RCo</a:t>
            </a:r>
            <a:endParaRPr lang="en-US" sz="3000" dirty="0">
              <a:solidFill>
                <a:schemeClr val="bg2"/>
              </a:solidFill>
              <a:latin typeface="+mn-lt"/>
              <a:cs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71739C-8C2E-3301-5217-C2BEEAE31237}"/>
              </a:ext>
            </a:extLst>
          </p:cNvPr>
          <p:cNvSpPr txBox="1"/>
          <p:nvPr/>
        </p:nvSpPr>
        <p:spPr>
          <a:xfrm>
            <a:off x="0" y="6581001"/>
            <a:ext cx="650630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rgbClr val="E97807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* </a:t>
            </a:r>
            <a:r>
              <a:rPr lang="en-GB" sz="1200" u="sng" dirty="0">
                <a:solidFill>
                  <a:srgbClr val="E97807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rs1800383 </a:t>
            </a:r>
            <a:r>
              <a:rPr lang="en-GB" sz="1200" u="sng" dirty="0" err="1">
                <a:solidFill>
                  <a:srgbClr val="E97807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RefSNP</a:t>
            </a:r>
            <a:r>
              <a:rPr lang="en-GB" sz="1200" u="sng" dirty="0">
                <a:solidFill>
                  <a:srgbClr val="E97807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Report - </a:t>
            </a:r>
            <a:r>
              <a:rPr lang="en-GB" sz="1200" u="sng" dirty="0" err="1">
                <a:solidFill>
                  <a:srgbClr val="E97807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dbSNP</a:t>
            </a:r>
            <a:r>
              <a:rPr lang="en-GB" sz="1200" u="sng" dirty="0">
                <a:solidFill>
                  <a:schemeClr val="bg2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- NCBI (nih.gov)</a:t>
            </a:r>
            <a:r>
              <a:rPr lang="en-GB" sz="1200" dirty="0">
                <a:solidFill>
                  <a:schemeClr val="bg2"/>
                </a:solidFill>
                <a:effectLst/>
                <a:latin typeface="+mj-lt"/>
                <a:ea typeface="Times New Roman" panose="02020603050405020304" pitchFamily="18" charset="0"/>
              </a:rPr>
              <a:t>, accessed 22</a:t>
            </a:r>
            <a:r>
              <a:rPr lang="en-GB" sz="1200" baseline="30000" dirty="0">
                <a:solidFill>
                  <a:schemeClr val="bg2"/>
                </a:solidFill>
                <a:effectLst/>
                <a:latin typeface="+mj-lt"/>
                <a:ea typeface="Times New Roman" panose="02020603050405020304" pitchFamily="18" charset="0"/>
              </a:rPr>
              <a:t>nd</a:t>
            </a:r>
            <a:r>
              <a:rPr lang="en-GB" sz="1200" dirty="0">
                <a:solidFill>
                  <a:schemeClr val="bg2"/>
                </a:solidFill>
                <a:effectLst/>
                <a:latin typeface="+mj-lt"/>
                <a:ea typeface="Times New Roman" panose="02020603050405020304" pitchFamily="18" charset="0"/>
              </a:rPr>
              <a:t> September 2022</a:t>
            </a:r>
            <a:endParaRPr lang="en-GB" sz="1200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01051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 bwMode="auto">
          <a:xfrm>
            <a:off x="638177" y="1377952"/>
            <a:ext cx="7851775" cy="4616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solidFill>
                  <a:schemeClr val="bg2"/>
                </a:solidFill>
                <a:latin typeface="+mn-lt"/>
                <a:cs typeface="Arial" charset="0"/>
              </a:rPr>
              <a:t>Declaration of interests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314D8582-A866-5E57-BD43-8C50C492FB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1639129"/>
              </p:ext>
            </p:extLst>
          </p:nvPr>
        </p:nvGraphicFramePr>
        <p:xfrm>
          <a:off x="1524000" y="2050631"/>
          <a:ext cx="609600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27041969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1939973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Speaker fees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None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92556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Consultancy fees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Pfizer; Sanofi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7696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Travel and/or accommodation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Sysmex UK; </a:t>
                      </a:r>
                      <a:r>
                        <a:rPr lang="en-GB" dirty="0" err="1"/>
                        <a:t>Stago</a:t>
                      </a:r>
                      <a:r>
                        <a:rPr lang="en-GB" dirty="0"/>
                        <a:t> UK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9669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Others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None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01468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22994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145EEB-A0BB-07EC-6E20-405ECC4FB5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439" y="1839617"/>
            <a:ext cx="7881250" cy="3170099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GB" sz="2400" dirty="0">
                <a:latin typeface="+mn-lt"/>
              </a:rPr>
              <a:t>Automated LIA or CLIA, measures binding to </a:t>
            </a:r>
            <a:r>
              <a:rPr lang="en-GB" sz="2400" dirty="0" err="1">
                <a:latin typeface="+mn-lt"/>
              </a:rPr>
              <a:t>GPIb</a:t>
            </a:r>
            <a:r>
              <a:rPr lang="en-GB" sz="2400" dirty="0">
                <a:latin typeface="+mn-lt"/>
              </a:rPr>
              <a:t>-fragment in presence of </a:t>
            </a:r>
            <a:r>
              <a:rPr lang="en-GB" sz="2400" dirty="0" err="1">
                <a:latin typeface="+mn-lt"/>
              </a:rPr>
              <a:t>ristocetin</a:t>
            </a:r>
            <a:endParaRPr lang="en-GB" sz="2400" dirty="0">
              <a:latin typeface="+mn-lt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 err="1">
                <a:latin typeface="+mn-lt"/>
              </a:rPr>
              <a:t>HemosIL</a:t>
            </a:r>
            <a:r>
              <a:rPr lang="en-GB" sz="1800" dirty="0">
                <a:latin typeface="+mn-lt"/>
              </a:rPr>
              <a:t> </a:t>
            </a:r>
            <a:r>
              <a:rPr lang="en-GB" sz="1800" dirty="0" err="1">
                <a:latin typeface="+mn-lt"/>
              </a:rPr>
              <a:t>VWF:RCo</a:t>
            </a:r>
            <a:r>
              <a:rPr lang="en-GB" sz="1800" dirty="0">
                <a:latin typeface="+mn-lt"/>
              </a:rPr>
              <a:t> LIA measures </a:t>
            </a:r>
            <a:r>
              <a:rPr lang="en-GB" sz="1800" dirty="0" err="1">
                <a:latin typeface="+mn-lt"/>
              </a:rPr>
              <a:t>VWF:GPIbR</a:t>
            </a:r>
            <a:endParaRPr lang="en-GB" sz="1800" dirty="0">
              <a:latin typeface="+mn-lt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 err="1">
                <a:latin typeface="+mn-lt"/>
              </a:rPr>
              <a:t>AcuStar</a:t>
            </a:r>
            <a:r>
              <a:rPr lang="en-GB" sz="1800" dirty="0">
                <a:latin typeface="+mn-lt"/>
              </a:rPr>
              <a:t> </a:t>
            </a:r>
            <a:r>
              <a:rPr lang="en-GB" sz="1800" dirty="0" err="1">
                <a:latin typeface="+mn-lt"/>
              </a:rPr>
              <a:t>VWF:RCo</a:t>
            </a:r>
            <a:r>
              <a:rPr lang="en-GB" sz="1800" dirty="0">
                <a:latin typeface="+mn-lt"/>
              </a:rPr>
              <a:t> CLIA measures </a:t>
            </a:r>
            <a:r>
              <a:rPr lang="en-GB" sz="1800" dirty="0" err="1">
                <a:latin typeface="+mn-lt"/>
              </a:rPr>
              <a:t>VWF:GPIbR</a:t>
            </a:r>
            <a:endParaRPr lang="en-GB" sz="1800" dirty="0">
              <a:latin typeface="+mn-lt"/>
            </a:endParaRPr>
          </a:p>
          <a:p>
            <a:pPr>
              <a:spcAft>
                <a:spcPts val="1200"/>
              </a:spcAft>
            </a:pPr>
            <a:endParaRPr lang="en-GB" sz="2400" dirty="0">
              <a:latin typeface="+mn-lt"/>
            </a:endParaRPr>
          </a:p>
          <a:p>
            <a:pPr>
              <a:spcAft>
                <a:spcPts val="1200"/>
              </a:spcAft>
            </a:pPr>
            <a:r>
              <a:rPr lang="en-GB" sz="2400" dirty="0">
                <a:latin typeface="+mn-lt"/>
              </a:rPr>
              <a:t>Sometimes reduced in presence of p.(Arg1472His) variant</a:t>
            </a:r>
          </a:p>
          <a:p>
            <a:pPr>
              <a:spcAft>
                <a:spcPts val="1200"/>
              </a:spcAft>
            </a:pPr>
            <a:endParaRPr lang="en-GB" sz="2400" dirty="0">
              <a:latin typeface="+mn-l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FDD44A8-9961-71C2-58A9-57AAE75088F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38177" y="1377952"/>
            <a:ext cx="7851775" cy="4616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solidFill>
                  <a:schemeClr val="bg2"/>
                </a:solidFill>
                <a:latin typeface="+mn-lt"/>
                <a:cs typeface="Arial" charset="0"/>
              </a:rPr>
              <a:t>Primary tests – </a:t>
            </a:r>
            <a:r>
              <a:rPr lang="en-US" sz="3000" dirty="0" err="1">
                <a:solidFill>
                  <a:schemeClr val="bg2"/>
                </a:solidFill>
                <a:latin typeface="+mn-lt"/>
                <a:cs typeface="Arial" charset="0"/>
              </a:rPr>
              <a:t>VWF:GPIbR</a:t>
            </a:r>
            <a:endParaRPr lang="en-US" sz="3000" dirty="0">
              <a:solidFill>
                <a:schemeClr val="bg2"/>
              </a:solidFill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4573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145EEB-A0BB-07EC-6E20-405ECC4FB5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439" y="1839617"/>
            <a:ext cx="7881250" cy="3785652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GB" sz="2400" dirty="0">
                <a:latin typeface="+mn-lt"/>
              </a:rPr>
              <a:t>Automated LIA, measures binding to </a:t>
            </a:r>
            <a:r>
              <a:rPr lang="en-GB" sz="2400" dirty="0" err="1">
                <a:latin typeface="+mn-lt"/>
              </a:rPr>
              <a:t>GPIb</a:t>
            </a:r>
            <a:r>
              <a:rPr lang="en-GB" sz="2400" dirty="0">
                <a:latin typeface="+mn-lt"/>
              </a:rPr>
              <a:t>-fragment modified with two gain-of-function mutations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latin typeface="+mn-lt"/>
              </a:rPr>
              <a:t>Siemens INNOVANCE </a:t>
            </a:r>
            <a:r>
              <a:rPr lang="en-GB" sz="1800" dirty="0" err="1">
                <a:latin typeface="+mn-lt"/>
              </a:rPr>
              <a:t>VWF:Ac</a:t>
            </a:r>
            <a:r>
              <a:rPr lang="en-GB" sz="1800" dirty="0">
                <a:latin typeface="+mn-lt"/>
              </a:rPr>
              <a:t> LIA measures </a:t>
            </a:r>
            <a:r>
              <a:rPr lang="en-GB" sz="1800" dirty="0" err="1">
                <a:latin typeface="+mn-lt"/>
              </a:rPr>
              <a:t>VWF:GPIbM</a:t>
            </a:r>
            <a:endParaRPr lang="en-GB" sz="1800" dirty="0">
              <a:latin typeface="+mn-lt"/>
            </a:endParaRPr>
          </a:p>
          <a:p>
            <a:pPr>
              <a:spcAft>
                <a:spcPts val="1200"/>
              </a:spcAft>
            </a:pPr>
            <a:endParaRPr lang="en-GB" sz="2400" dirty="0">
              <a:latin typeface="+mn-lt"/>
            </a:endParaRPr>
          </a:p>
          <a:p>
            <a:pPr>
              <a:spcAft>
                <a:spcPts val="1200"/>
              </a:spcAft>
            </a:pPr>
            <a:r>
              <a:rPr lang="en-GB" sz="2400" dirty="0">
                <a:latin typeface="+mn-lt"/>
              </a:rPr>
              <a:t>Does not use </a:t>
            </a:r>
            <a:r>
              <a:rPr lang="en-GB" sz="2400" dirty="0" err="1">
                <a:latin typeface="+mn-lt"/>
              </a:rPr>
              <a:t>ristocetin</a:t>
            </a:r>
            <a:r>
              <a:rPr lang="en-GB" sz="2400" dirty="0">
                <a:latin typeface="+mn-lt"/>
              </a:rPr>
              <a:t>: not affected by p.(Arg1472His) variant</a:t>
            </a:r>
          </a:p>
          <a:p>
            <a:pPr>
              <a:spcAft>
                <a:spcPts val="1200"/>
              </a:spcAft>
            </a:pPr>
            <a:endParaRPr lang="en-GB" sz="2400" dirty="0">
              <a:latin typeface="+mn-lt"/>
            </a:endParaRPr>
          </a:p>
          <a:p>
            <a:pPr>
              <a:spcAft>
                <a:spcPts val="1200"/>
              </a:spcAft>
            </a:pPr>
            <a:r>
              <a:rPr lang="en-GB" sz="2400" dirty="0">
                <a:latin typeface="+mn-lt"/>
              </a:rPr>
              <a:t>Overestimation in type 3 VWD and AVWS</a:t>
            </a:r>
          </a:p>
          <a:p>
            <a:pPr>
              <a:spcAft>
                <a:spcPts val="1200"/>
              </a:spcAft>
            </a:pPr>
            <a:endParaRPr lang="en-GB" sz="2400" dirty="0">
              <a:latin typeface="+mn-l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FDD44A8-9961-71C2-58A9-57AAE75088F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38177" y="1377952"/>
            <a:ext cx="7851775" cy="4616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solidFill>
                  <a:schemeClr val="bg2"/>
                </a:solidFill>
                <a:latin typeface="+mn-lt"/>
                <a:cs typeface="Arial" charset="0"/>
              </a:rPr>
              <a:t>Primary tests – </a:t>
            </a:r>
            <a:r>
              <a:rPr lang="en-US" sz="3000" dirty="0" err="1">
                <a:solidFill>
                  <a:schemeClr val="bg2"/>
                </a:solidFill>
                <a:latin typeface="+mn-lt"/>
                <a:cs typeface="Arial" charset="0"/>
              </a:rPr>
              <a:t>VWF:GPIbM</a:t>
            </a:r>
            <a:endParaRPr lang="en-US" sz="3000" dirty="0">
              <a:solidFill>
                <a:schemeClr val="bg2"/>
              </a:solidFill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8674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145EEB-A0BB-07EC-6E20-405ECC4FB5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439" y="1839617"/>
            <a:ext cx="7881250" cy="4708981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GB" sz="2400" dirty="0">
                <a:latin typeface="+mj-lt"/>
              </a:rPr>
              <a:t>PFA-100/200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latin typeface="+mj-lt"/>
              </a:rPr>
              <a:t>False positives and false negatives</a:t>
            </a:r>
          </a:p>
          <a:p>
            <a:pPr>
              <a:spcAft>
                <a:spcPts val="1200"/>
              </a:spcAft>
            </a:pPr>
            <a:r>
              <a:rPr lang="en-GB" sz="2400" dirty="0">
                <a:latin typeface="+mj-lt"/>
              </a:rPr>
              <a:t>Bleeding time</a:t>
            </a:r>
          </a:p>
          <a:p>
            <a:pPr>
              <a:spcAft>
                <a:spcPts val="1200"/>
              </a:spcAft>
            </a:pPr>
            <a:r>
              <a:rPr lang="en-GB" sz="2400" dirty="0" err="1">
                <a:latin typeface="+mj-lt"/>
              </a:rPr>
              <a:t>VWF:Ab</a:t>
            </a:r>
            <a:r>
              <a:rPr lang="en-GB" sz="2400" dirty="0">
                <a:latin typeface="+mj-lt"/>
              </a:rPr>
              <a:t> assays do not measure VWF function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latin typeface="+mj-lt"/>
              </a:rPr>
              <a:t>Overestimate VWF in 2M VWD and in 2A with p.(Val1665Glu)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 err="1">
                <a:latin typeface="+mj-lt"/>
              </a:rPr>
              <a:t>HemosIL</a:t>
            </a:r>
            <a:r>
              <a:rPr lang="en-GB" sz="1800" dirty="0">
                <a:latin typeface="+mj-lt"/>
              </a:rPr>
              <a:t> VWF activity LIA measures </a:t>
            </a:r>
            <a:r>
              <a:rPr lang="en-GB" sz="1800" dirty="0" err="1">
                <a:latin typeface="+mj-lt"/>
              </a:rPr>
              <a:t>VWF:Ab</a:t>
            </a:r>
            <a:endParaRPr lang="en-GB" sz="1800" dirty="0">
              <a:latin typeface="+mj-lt"/>
            </a:endParaRPr>
          </a:p>
          <a:p>
            <a:pPr>
              <a:spcAft>
                <a:spcPts val="1200"/>
              </a:spcAft>
            </a:pPr>
            <a:r>
              <a:rPr lang="en-GB" sz="2400" dirty="0">
                <a:latin typeface="+mn-lt"/>
              </a:rPr>
              <a:t>ELISA for </a:t>
            </a:r>
            <a:r>
              <a:rPr lang="en-GB" sz="2400" dirty="0" err="1">
                <a:latin typeface="+mn-lt"/>
              </a:rPr>
              <a:t>VWF:GPIbR</a:t>
            </a:r>
            <a:r>
              <a:rPr lang="en-GB" sz="2400" dirty="0">
                <a:latin typeface="+mn-lt"/>
              </a:rPr>
              <a:t> or </a:t>
            </a:r>
            <a:r>
              <a:rPr lang="en-GB" sz="2400" dirty="0" err="1">
                <a:latin typeface="+mn-lt"/>
              </a:rPr>
              <a:t>VWF:GPIbM</a:t>
            </a:r>
            <a:endParaRPr lang="en-GB" sz="2400" dirty="0">
              <a:latin typeface="+mn-lt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latin typeface="+mn-lt"/>
              </a:rPr>
              <a:t>overestimates in type 2B and 2M</a:t>
            </a:r>
          </a:p>
          <a:p>
            <a:pPr>
              <a:spcAft>
                <a:spcPts val="1200"/>
              </a:spcAft>
            </a:pPr>
            <a:r>
              <a:rPr lang="en-GB" sz="2400" dirty="0">
                <a:latin typeface="+mj-lt"/>
              </a:rPr>
              <a:t>Flow cytometric techniques</a:t>
            </a:r>
          </a:p>
          <a:p>
            <a:pPr>
              <a:spcAft>
                <a:spcPts val="1200"/>
              </a:spcAft>
            </a:pPr>
            <a:endParaRPr lang="en-GB" sz="2400" dirty="0">
              <a:latin typeface="+mj-l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FDD44A8-9961-71C2-58A9-57AAE75088F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38177" y="1377952"/>
            <a:ext cx="7851775" cy="4616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solidFill>
                  <a:schemeClr val="bg2"/>
                </a:solidFill>
                <a:latin typeface="+mn-lt"/>
                <a:cs typeface="Arial" charset="0"/>
              </a:rPr>
              <a:t>Laboratory assays not recommended</a:t>
            </a:r>
          </a:p>
        </p:txBody>
      </p:sp>
    </p:spTree>
    <p:extLst>
      <p:ext uri="{BB962C8B-B14F-4D97-AF65-F5344CB8AC3E}">
        <p14:creationId xmlns:p14="http://schemas.microsoft.com/office/powerpoint/2010/main" val="24024765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7BCF53E0-50E9-7B94-FD42-D8180805214E}"/>
              </a:ext>
            </a:extLst>
          </p:cNvPr>
          <p:cNvSpPr txBox="1">
            <a:spLocks/>
          </p:cNvSpPr>
          <p:nvPr/>
        </p:nvSpPr>
        <p:spPr>
          <a:xfrm>
            <a:off x="631375" y="2836655"/>
            <a:ext cx="7881250" cy="2677656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457200" rtl="0" eaLnBrk="1" fontAlgn="base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 sz="2100" kern="1200">
                <a:solidFill>
                  <a:schemeClr val="tx1"/>
                </a:solidFill>
                <a:latin typeface="Arial"/>
                <a:ea typeface="ＭＳ Ｐゴシック" pitchFamily="-65" charset="-128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GB" sz="2400" dirty="0">
                <a:latin typeface="+mj-lt"/>
              </a:rPr>
              <a:t>Not standardised</a:t>
            </a:r>
          </a:p>
          <a:p>
            <a:pPr>
              <a:spcAft>
                <a:spcPts val="1200"/>
              </a:spcAft>
            </a:pPr>
            <a:r>
              <a:rPr lang="en-GB" sz="2400" dirty="0">
                <a:latin typeface="+mj-lt"/>
              </a:rPr>
              <a:t>No EQA scheme</a:t>
            </a:r>
          </a:p>
          <a:p>
            <a:pPr>
              <a:spcAft>
                <a:spcPts val="1200"/>
              </a:spcAft>
            </a:pPr>
            <a:endParaRPr lang="en-GB" sz="2400" dirty="0">
              <a:latin typeface="+mj-lt"/>
            </a:endParaRPr>
          </a:p>
          <a:p>
            <a:pPr>
              <a:spcAft>
                <a:spcPts val="1200"/>
              </a:spcAft>
            </a:pPr>
            <a:r>
              <a:rPr lang="en-GB" sz="2400" dirty="0">
                <a:latin typeface="+mj-lt"/>
              </a:rPr>
              <a:t>Type 2N (Normandy) should be differentiated from haemophilia A by </a:t>
            </a:r>
            <a:r>
              <a:rPr lang="en-GB" sz="2400" i="1" dirty="0">
                <a:latin typeface="+mj-lt"/>
              </a:rPr>
              <a:t>F8 </a:t>
            </a:r>
            <a:r>
              <a:rPr lang="en-GB" sz="2400" dirty="0">
                <a:latin typeface="+mj-lt"/>
              </a:rPr>
              <a:t>and </a:t>
            </a:r>
            <a:r>
              <a:rPr lang="en-GB" sz="2400" i="1" dirty="0">
                <a:latin typeface="+mj-lt"/>
              </a:rPr>
              <a:t>VWF </a:t>
            </a:r>
            <a:r>
              <a:rPr lang="en-GB" sz="2400" dirty="0">
                <a:latin typeface="+mj-lt"/>
              </a:rPr>
              <a:t>genetics in preference to (or as well as) a FVIII-binding assay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FDD44A8-9961-71C2-58A9-57AAE75088F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38177" y="1377952"/>
            <a:ext cx="7851775" cy="4616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solidFill>
                  <a:schemeClr val="bg2"/>
                </a:solidFill>
                <a:latin typeface="+mn-lt"/>
                <a:cs typeface="Arial" charset="0"/>
              </a:rPr>
              <a:t>Secondary tests – FVIII-binding assay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EBA9E2-ABFC-0644-E33B-4D8EB54CFA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39617"/>
            <a:ext cx="9144000" cy="99703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B743B87-DCC3-BB24-3779-BAF496FB6973}"/>
              </a:ext>
            </a:extLst>
          </p:cNvPr>
          <p:cNvSpPr/>
          <p:nvPr/>
        </p:nvSpPr>
        <p:spPr>
          <a:xfrm>
            <a:off x="7272997" y="1975275"/>
            <a:ext cx="1702191" cy="7257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6752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FDD44A8-9961-71C2-58A9-57AAE75088F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38177" y="1377952"/>
            <a:ext cx="7851775" cy="4616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solidFill>
                  <a:schemeClr val="bg2"/>
                </a:solidFill>
                <a:latin typeface="+mn-lt"/>
                <a:cs typeface="Arial" charset="0"/>
              </a:rPr>
              <a:t>Secondary tests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4951FF-5E4E-B5C7-4CC1-8492937E86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36" y="1839617"/>
            <a:ext cx="9144000" cy="181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7324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145EEB-A0BB-07EC-6E20-405ECC4FB5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1375" y="3654046"/>
            <a:ext cx="7881250" cy="2215991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GB" sz="2400" dirty="0">
                <a:latin typeface="+mj-lt"/>
              </a:rPr>
              <a:t>Measured by ELISA or CLIA using type 1 and/or type 3 collagen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latin typeface="+mj-lt"/>
              </a:rPr>
              <a:t>Some patients have defect in binding to type 6 collagen</a:t>
            </a:r>
          </a:p>
          <a:p>
            <a:pPr>
              <a:spcAft>
                <a:spcPts val="1200"/>
              </a:spcAft>
            </a:pPr>
            <a:r>
              <a:rPr lang="en-GB" sz="2400" dirty="0">
                <a:latin typeface="+mj-lt"/>
              </a:rPr>
              <a:t>If the only activity assay performed is VWF:CB then type 2A VWD can be misdiagnosed as type 1</a:t>
            </a:r>
          </a:p>
          <a:p>
            <a:pPr>
              <a:spcAft>
                <a:spcPts val="1200"/>
              </a:spcAft>
            </a:pPr>
            <a:r>
              <a:rPr lang="en-GB" sz="2400" dirty="0">
                <a:latin typeface="+mj-lt"/>
              </a:rPr>
              <a:t>In rare patients all other assays may be normal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FDD44A8-9961-71C2-58A9-57AAE75088F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38177" y="1377952"/>
            <a:ext cx="7851775" cy="4616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solidFill>
                  <a:schemeClr val="bg2"/>
                </a:solidFill>
                <a:latin typeface="+mn-lt"/>
                <a:cs typeface="Arial" charset="0"/>
              </a:rPr>
              <a:t>Secondary tests – VWF:CB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4951FF-5E4E-B5C7-4CC1-8492937E86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39617"/>
            <a:ext cx="9144000" cy="181442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1A0801B-7E36-EB0D-0C7A-EE15F9154E4C}"/>
              </a:ext>
            </a:extLst>
          </p:cNvPr>
          <p:cNvSpPr/>
          <p:nvPr/>
        </p:nvSpPr>
        <p:spPr>
          <a:xfrm>
            <a:off x="1575583" y="2221890"/>
            <a:ext cx="942535" cy="9820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1083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145EEB-A0BB-07EC-6E20-405ECC4FB5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439" y="3654046"/>
            <a:ext cx="7881250" cy="1754326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GB" sz="2400" dirty="0">
                <a:latin typeface="+mn-lt"/>
              </a:rPr>
              <a:t>Usually performed by Western blotting – three day assay</a:t>
            </a:r>
          </a:p>
          <a:p>
            <a:pPr>
              <a:spcAft>
                <a:spcPts val="1200"/>
              </a:spcAft>
            </a:pPr>
            <a:r>
              <a:rPr lang="en-GB" sz="2400" dirty="0">
                <a:latin typeface="+mn-lt"/>
              </a:rPr>
              <a:t>New commercial assay takes six hours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latin typeface="+mn-lt"/>
              </a:rPr>
              <a:t>Triplets cannot be visualised using this technique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latin typeface="+mn-lt"/>
              </a:rPr>
              <a:t>Densitometry can be performed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FDD44A8-9961-71C2-58A9-57AAE75088F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38177" y="1377952"/>
            <a:ext cx="7851775" cy="4616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solidFill>
                  <a:schemeClr val="bg2"/>
                </a:solidFill>
                <a:latin typeface="+mn-lt"/>
                <a:cs typeface="Arial" charset="0"/>
              </a:rPr>
              <a:t>Secondary tests - multimers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4951FF-5E4E-B5C7-4CC1-8492937E86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39617"/>
            <a:ext cx="9144000" cy="181442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2ACB0B3-9F7C-B708-1F1C-F8747781FFF1}"/>
              </a:ext>
            </a:extLst>
          </p:cNvPr>
          <p:cNvSpPr/>
          <p:nvPr/>
        </p:nvSpPr>
        <p:spPr>
          <a:xfrm>
            <a:off x="1575583" y="2221890"/>
            <a:ext cx="942535" cy="9820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3434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F5ABBA-BBCD-87CD-3B87-0A93AA2815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036"/>
          <a:stretch/>
        </p:blipFill>
        <p:spPr>
          <a:xfrm>
            <a:off x="3662364" y="0"/>
            <a:ext cx="1819273" cy="350952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E93711-CE07-9445-E66B-8ADA8AF78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137" y="3509524"/>
            <a:ext cx="3991725" cy="219561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3EC854A-B871-91AE-3B29-E8DE9E467430}"/>
              </a:ext>
            </a:extLst>
          </p:cNvPr>
          <p:cNvSpPr txBox="1"/>
          <p:nvPr/>
        </p:nvSpPr>
        <p:spPr>
          <a:xfrm>
            <a:off x="2922348" y="5705138"/>
            <a:ext cx="33826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latin typeface="+mj-lt"/>
              </a:rPr>
              <a:t>4. VWF:Ag 80 IU/dl  VWF:Act 20 IU/dl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E363A9-B343-8A53-ECCE-905F0A5A2980}"/>
              </a:ext>
            </a:extLst>
          </p:cNvPr>
          <p:cNvSpPr txBox="1"/>
          <p:nvPr/>
        </p:nvSpPr>
        <p:spPr>
          <a:xfrm>
            <a:off x="0" y="6606000"/>
            <a:ext cx="785177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0" i="0" dirty="0">
                <a:solidFill>
                  <a:schemeClr val="bg2"/>
                </a:solidFill>
                <a:effectLst/>
                <a:latin typeface="+mj-lt"/>
              </a:rPr>
              <a:t>With thanks to Dr Annette Bowyer, Sheffield Teaching Hospitals NHS Foundation Trust</a:t>
            </a:r>
            <a:endParaRPr lang="en-GB" sz="1200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857823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145EEB-A0BB-07EC-6E20-405ECC4FB5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439" y="3654046"/>
            <a:ext cx="7881250" cy="1261884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GB" sz="2400" dirty="0">
                <a:latin typeface="+mn-lt"/>
              </a:rPr>
              <a:t>Some evidence that VWF:CB-to-antigen ratio can be used instead of multimers, but not as sensitive</a:t>
            </a:r>
          </a:p>
          <a:p>
            <a:pPr>
              <a:spcAft>
                <a:spcPts val="1200"/>
              </a:spcAft>
            </a:pPr>
            <a:endParaRPr lang="en-GB" sz="2400" dirty="0">
              <a:latin typeface="+mn-l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FDD44A8-9961-71C2-58A9-57AAE75088F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38177" y="1377952"/>
            <a:ext cx="7851775" cy="4616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solidFill>
                  <a:schemeClr val="bg2"/>
                </a:solidFill>
                <a:latin typeface="+mn-lt"/>
                <a:cs typeface="Arial" charset="0"/>
              </a:rPr>
              <a:t>Secondary tests - multimers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4951FF-5E4E-B5C7-4CC1-8492937E86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39617"/>
            <a:ext cx="9144000" cy="181442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4AFE234-8F33-2A55-E13C-C82AFEE00500}"/>
              </a:ext>
            </a:extLst>
          </p:cNvPr>
          <p:cNvSpPr/>
          <p:nvPr/>
        </p:nvSpPr>
        <p:spPr>
          <a:xfrm>
            <a:off x="1575583" y="2221890"/>
            <a:ext cx="942535" cy="9820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99510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145EEB-A0BB-07EC-6E20-405ECC4FB5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439" y="3654046"/>
            <a:ext cx="7881250" cy="2616101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GB" sz="2400" dirty="0">
                <a:latin typeface="+mj-lt"/>
              </a:rPr>
              <a:t>Can be used once phenotypic tests are completed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latin typeface="+mj-lt"/>
              </a:rPr>
              <a:t>Can be used instead of some tests to confirm a diagnosis</a:t>
            </a:r>
          </a:p>
          <a:p>
            <a:pPr>
              <a:spcAft>
                <a:spcPts val="1200"/>
              </a:spcAft>
            </a:pPr>
            <a:r>
              <a:rPr lang="en-GB" sz="2400" dirty="0">
                <a:latin typeface="+mj-lt"/>
              </a:rPr>
              <a:t>What should be done if the variant detected is: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latin typeface="+mj-lt"/>
              </a:rPr>
              <a:t>Variant of unknown significance; or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latin typeface="+mj-lt"/>
              </a:rPr>
              <a:t>A benign or likely-benign variant; or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latin typeface="+mj-lt"/>
              </a:rPr>
              <a:t>Not previously described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FDD44A8-9961-71C2-58A9-57AAE75088F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38177" y="1377952"/>
            <a:ext cx="7851775" cy="4616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solidFill>
                  <a:schemeClr val="bg2"/>
                </a:solidFill>
                <a:latin typeface="+mn-lt"/>
                <a:cs typeface="Arial" charset="0"/>
              </a:rPr>
              <a:t>Secondary tests - genetics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4951FF-5E4E-B5C7-4CC1-8492937E86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39617"/>
            <a:ext cx="9144000" cy="181442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0BBBF9E-7388-57FA-A192-A55F28DDA201}"/>
              </a:ext>
            </a:extLst>
          </p:cNvPr>
          <p:cNvSpPr/>
          <p:nvPr/>
        </p:nvSpPr>
        <p:spPr>
          <a:xfrm>
            <a:off x="5655213" y="2301282"/>
            <a:ext cx="942535" cy="9820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1519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145EEB-A0BB-07EC-6E20-405ECC4FB5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4304" y="1839616"/>
            <a:ext cx="7881250" cy="487518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</a:rPr>
              <a:t>Reduction of VWF or non-functioning VWF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GB" sz="1800" dirty="0">
                <a:latin typeface="+mn-lt"/>
              </a:rPr>
              <a:t>Binds to collagen on epithelial surface and </a:t>
            </a:r>
            <a:r>
              <a:rPr lang="en-GB" sz="1800" dirty="0" err="1">
                <a:latin typeface="+mn-lt"/>
              </a:rPr>
              <a:t>GPIb</a:t>
            </a:r>
            <a:r>
              <a:rPr lang="en-GB" sz="1800" dirty="0">
                <a:latin typeface="+mn-lt"/>
              </a:rPr>
              <a:t> on platelets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GB" sz="1800" dirty="0"/>
              <a:t>Also protects FVIII from proteolysis</a:t>
            </a:r>
            <a:endParaRPr lang="en-GB" sz="18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</a:rPr>
              <a:t>Most frequent heritable bleeding disorder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</a:rPr>
              <a:t>1% of population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GB" sz="1800" dirty="0">
                <a:latin typeface="+mn-lt"/>
              </a:rPr>
              <a:t>Clinically significant in only 1% of that 1% (100 per million)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GB" sz="1800" dirty="0">
                <a:latin typeface="+mn-lt"/>
              </a:rPr>
              <a:t>Affects males and females equally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</a:rPr>
              <a:t>Symptoms include: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GB" sz="1800" dirty="0">
                <a:latin typeface="+mn-lt"/>
              </a:rPr>
              <a:t>epistaxis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GB" sz="1800" dirty="0">
                <a:latin typeface="+mn-lt"/>
              </a:rPr>
              <a:t>menorrhagia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GB" sz="1800" dirty="0">
                <a:latin typeface="+mn-lt"/>
              </a:rPr>
              <a:t>bruising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GB" sz="1800" dirty="0">
                <a:latin typeface="+mn-lt"/>
              </a:rPr>
              <a:t>gastrointestinal bleeding</a:t>
            </a:r>
            <a:endParaRPr lang="en-GB" sz="18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FDD44A8-9961-71C2-58A9-57AAE75088F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38177" y="1377952"/>
            <a:ext cx="7851775" cy="4616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solidFill>
                  <a:schemeClr val="bg2"/>
                </a:solidFill>
                <a:latin typeface="+mn-lt"/>
                <a:cs typeface="Arial" charset="0"/>
              </a:rPr>
              <a:t>von Willebrand Disease [VWD]</a:t>
            </a:r>
          </a:p>
        </p:txBody>
      </p:sp>
    </p:spTree>
    <p:extLst>
      <p:ext uri="{BB962C8B-B14F-4D97-AF65-F5344CB8AC3E}">
        <p14:creationId xmlns:p14="http://schemas.microsoft.com/office/powerpoint/2010/main" val="20097508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145EEB-A0BB-07EC-6E20-405ECC4FB5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8702" y="3654046"/>
            <a:ext cx="7881250" cy="2769989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GB" sz="2400" dirty="0">
                <a:latin typeface="+mj-lt"/>
              </a:rPr>
              <a:t>Light transmission aggregometry using two different doses of </a:t>
            </a:r>
            <a:r>
              <a:rPr lang="en-GB" sz="2400" dirty="0" err="1">
                <a:latin typeface="+mj-lt"/>
              </a:rPr>
              <a:t>ristocetin</a:t>
            </a:r>
            <a:r>
              <a:rPr lang="en-GB" sz="2400" dirty="0">
                <a:latin typeface="+mj-lt"/>
              </a:rPr>
              <a:t> to confirm type 2B and PT-VWD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latin typeface="+mj-lt"/>
              </a:rPr>
              <a:t>If there is response to low dose </a:t>
            </a:r>
            <a:r>
              <a:rPr lang="en-GB" sz="1800" dirty="0" err="1">
                <a:latin typeface="+mj-lt"/>
              </a:rPr>
              <a:t>ristocetin</a:t>
            </a:r>
            <a:r>
              <a:rPr lang="en-GB" sz="1800" dirty="0">
                <a:latin typeface="+mj-lt"/>
              </a:rPr>
              <a:t>, mixing studies can be performed to differentiate between the two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latin typeface="+mj-lt"/>
              </a:rPr>
              <a:t>Not standardised, no EQA, technically difficult</a:t>
            </a:r>
            <a:endParaRPr lang="en-GB" sz="2400" dirty="0">
              <a:latin typeface="+mj-lt"/>
            </a:endParaRPr>
          </a:p>
          <a:p>
            <a:pPr>
              <a:spcAft>
                <a:spcPts val="1200"/>
              </a:spcAft>
            </a:pPr>
            <a:r>
              <a:rPr lang="en-GB" sz="2400" dirty="0">
                <a:latin typeface="+mj-lt"/>
              </a:rPr>
              <a:t>Type 2B and PT-VWD should be diagnosed by genetics in preference to (or as well as) a RIPA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FDD44A8-9961-71C2-58A9-57AAE75088F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38177" y="1377952"/>
            <a:ext cx="7851775" cy="4616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solidFill>
                  <a:schemeClr val="bg2"/>
                </a:solidFill>
                <a:latin typeface="+mn-lt"/>
                <a:cs typeface="Arial" charset="0"/>
              </a:rPr>
              <a:t>Secondary tests – </a:t>
            </a:r>
            <a:r>
              <a:rPr lang="en-US" sz="2000" dirty="0" err="1">
                <a:solidFill>
                  <a:schemeClr val="bg2"/>
                </a:solidFill>
                <a:latin typeface="+mn-lt"/>
                <a:cs typeface="Arial" charset="0"/>
              </a:rPr>
              <a:t>ristocetin</a:t>
            </a:r>
            <a:r>
              <a:rPr lang="en-US" sz="2000" dirty="0">
                <a:solidFill>
                  <a:schemeClr val="bg2"/>
                </a:solidFill>
                <a:latin typeface="+mn-lt"/>
                <a:cs typeface="Arial" charset="0"/>
              </a:rPr>
              <a:t> induced platelet agglutination [RIPA]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4951FF-5E4E-B5C7-4CC1-8492937E86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39617"/>
            <a:ext cx="9144000" cy="181442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F3A8032-6B4B-78E8-4075-7C2034CF5208}"/>
              </a:ext>
            </a:extLst>
          </p:cNvPr>
          <p:cNvSpPr/>
          <p:nvPr/>
        </p:nvSpPr>
        <p:spPr>
          <a:xfrm>
            <a:off x="6696226" y="2221890"/>
            <a:ext cx="942535" cy="9820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17131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145EEB-A0BB-07EC-6E20-405ECC4FB5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6845" y="3995373"/>
            <a:ext cx="7881250" cy="1785104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GB" sz="2400" dirty="0">
                <a:latin typeface="+mj-lt"/>
              </a:rPr>
              <a:t>Not standardised</a:t>
            </a:r>
          </a:p>
          <a:p>
            <a:pPr>
              <a:spcAft>
                <a:spcPts val="1200"/>
              </a:spcAft>
            </a:pPr>
            <a:r>
              <a:rPr lang="en-GB" sz="2400" dirty="0">
                <a:latin typeface="+mj-lt"/>
              </a:rPr>
              <a:t>No EQA scheme</a:t>
            </a:r>
          </a:p>
          <a:p>
            <a:pPr>
              <a:spcAft>
                <a:spcPts val="1200"/>
              </a:spcAft>
            </a:pPr>
            <a:r>
              <a:rPr lang="en-GB" sz="2400" dirty="0">
                <a:latin typeface="+mj-lt"/>
              </a:rPr>
              <a:t>Type 1C (Vicenza) should be diagnosed by genetics in preference to (or as well as) a DDAVP trial and/or </a:t>
            </a:r>
            <a:r>
              <a:rPr lang="en-GB" sz="2400" dirty="0" err="1">
                <a:latin typeface="+mj-lt"/>
              </a:rPr>
              <a:t>VWFpp</a:t>
            </a:r>
            <a:r>
              <a:rPr lang="en-GB" sz="2400" dirty="0">
                <a:latin typeface="+mj-lt"/>
              </a:rPr>
              <a:t> assay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FDD44A8-9961-71C2-58A9-57AAE75088F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38177" y="1377952"/>
            <a:ext cx="7851775" cy="4616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solidFill>
                  <a:schemeClr val="bg2"/>
                </a:solidFill>
                <a:latin typeface="+mn-lt"/>
                <a:cs typeface="Arial" charset="0"/>
              </a:rPr>
              <a:t>Secondary tests – VWF </a:t>
            </a:r>
            <a:r>
              <a:rPr lang="en-US" sz="3000" dirty="0" err="1">
                <a:solidFill>
                  <a:schemeClr val="bg2"/>
                </a:solidFill>
                <a:latin typeface="+mn-lt"/>
                <a:cs typeface="Arial" charset="0"/>
              </a:rPr>
              <a:t>propeptide</a:t>
            </a:r>
            <a:r>
              <a:rPr lang="en-US" sz="3000" dirty="0">
                <a:solidFill>
                  <a:schemeClr val="bg2"/>
                </a:solidFill>
                <a:latin typeface="+mn-lt"/>
                <a:cs typeface="Arial" charset="0"/>
              </a:rPr>
              <a:t> assay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62AB69-A528-33B6-803A-5CD51B11A0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39617"/>
            <a:ext cx="9144000" cy="215575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A9ADA51-E782-D9AC-E494-7CE921234368}"/>
              </a:ext>
            </a:extLst>
          </p:cNvPr>
          <p:cNvSpPr/>
          <p:nvPr/>
        </p:nvSpPr>
        <p:spPr>
          <a:xfrm>
            <a:off x="2883878" y="2559515"/>
            <a:ext cx="942535" cy="98206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99030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145EEB-A0BB-07EC-6E20-405ECC4FB5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439" y="1839617"/>
            <a:ext cx="7881250" cy="2800767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GB" sz="2400" dirty="0">
                <a:latin typeface="+mj-lt"/>
              </a:rPr>
              <a:t>May be required to differentiate between VWD and AVWS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latin typeface="+mj-lt"/>
              </a:rPr>
              <a:t>AVWS mechanistic and multiple causes</a:t>
            </a:r>
          </a:p>
          <a:p>
            <a:pPr>
              <a:spcAft>
                <a:spcPts val="1200"/>
              </a:spcAft>
            </a:pPr>
            <a:r>
              <a:rPr lang="en-GB" sz="2400" dirty="0">
                <a:latin typeface="+mj-lt"/>
              </a:rPr>
              <a:t>Bethesda style assay, sample dilutions in buffer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latin typeface="+mj-lt"/>
              </a:rPr>
              <a:t>Incubation time not studied, but 15 minutes thought to be sufficient</a:t>
            </a:r>
          </a:p>
          <a:p>
            <a:pPr>
              <a:spcAft>
                <a:spcPts val="1200"/>
              </a:spcAft>
            </a:pPr>
            <a:r>
              <a:rPr lang="en-GB" sz="2400" dirty="0">
                <a:latin typeface="+mj-lt"/>
              </a:rPr>
              <a:t>Any activity assay can be used to measure residual VWF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latin typeface="+mj-lt"/>
              </a:rPr>
              <a:t>Some evidence that VWF:CB is the most sensitive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FDD44A8-9961-71C2-58A9-57AAE75088F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38177" y="1377952"/>
            <a:ext cx="7851775" cy="4616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solidFill>
                  <a:schemeClr val="bg2"/>
                </a:solidFill>
                <a:latin typeface="+mn-lt"/>
                <a:cs typeface="Arial" charset="0"/>
              </a:rPr>
              <a:t>Inhibitor assays</a:t>
            </a:r>
          </a:p>
        </p:txBody>
      </p:sp>
    </p:spTree>
    <p:extLst>
      <p:ext uri="{BB962C8B-B14F-4D97-AF65-F5344CB8AC3E}">
        <p14:creationId xmlns:p14="http://schemas.microsoft.com/office/powerpoint/2010/main" val="42240257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145EEB-A0BB-07EC-6E20-405ECC4FB5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1375" y="1839617"/>
            <a:ext cx="7881250" cy="2308324"/>
          </a:xfrm>
        </p:spPr>
        <p:txBody>
          <a:bodyPr/>
          <a:lstStyle/>
          <a:p>
            <a:r>
              <a:rPr lang="en-GB" sz="2400" dirty="0">
                <a:latin typeface="+mj-lt"/>
              </a:rPr>
              <a:t>Diagnosis should be avoided during pregnancy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>
                <a:latin typeface="+mj-lt"/>
              </a:rPr>
              <a:t>pregnancy-specific reference ranges not required</a:t>
            </a:r>
          </a:p>
          <a:p>
            <a:endParaRPr lang="en-GB" sz="2400" dirty="0">
              <a:latin typeface="+mj-lt"/>
            </a:endParaRPr>
          </a:p>
          <a:p>
            <a:r>
              <a:rPr lang="en-GB" sz="2400" dirty="0">
                <a:latin typeface="+mj-lt"/>
              </a:rPr>
              <a:t>Monitoring of VWF levels during pregnancy in previously diagnosed patients may be required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>
                <a:latin typeface="+mj-lt"/>
              </a:rPr>
              <a:t>Monitoring of VWF levels in pregnancy require FVIII:C, </a:t>
            </a:r>
            <a:r>
              <a:rPr lang="en-GB" sz="1800" dirty="0" err="1">
                <a:latin typeface="+mj-lt"/>
              </a:rPr>
              <a:t>VWF:Ag</a:t>
            </a:r>
            <a:r>
              <a:rPr lang="en-GB" sz="1800" dirty="0">
                <a:latin typeface="+mj-lt"/>
              </a:rPr>
              <a:t> and VWF activity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800" dirty="0">
                <a:latin typeface="+mj-lt"/>
              </a:rPr>
              <a:t>Activity assay can be </a:t>
            </a:r>
            <a:r>
              <a:rPr lang="en-GB" sz="1800" dirty="0" err="1">
                <a:latin typeface="+mj-lt"/>
              </a:rPr>
              <a:t>VWF:RCo</a:t>
            </a:r>
            <a:r>
              <a:rPr lang="en-GB" sz="1800" dirty="0">
                <a:latin typeface="+mj-lt"/>
              </a:rPr>
              <a:t>, </a:t>
            </a:r>
            <a:r>
              <a:rPr lang="en-GB" sz="1800" dirty="0" err="1">
                <a:latin typeface="+mj-lt"/>
              </a:rPr>
              <a:t>VWF:GPIbR</a:t>
            </a:r>
            <a:r>
              <a:rPr lang="en-GB" sz="1800" dirty="0">
                <a:latin typeface="+mj-lt"/>
              </a:rPr>
              <a:t> or </a:t>
            </a:r>
            <a:r>
              <a:rPr lang="en-GB" sz="1800" dirty="0" err="1">
                <a:latin typeface="+mj-lt"/>
              </a:rPr>
              <a:t>VWF:GPIbM</a:t>
            </a:r>
            <a:endParaRPr lang="en-GB" sz="1800" dirty="0">
              <a:latin typeface="+mj-l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FDD44A8-9961-71C2-58A9-57AAE75088F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38177" y="1377952"/>
            <a:ext cx="7851775" cy="4616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solidFill>
                  <a:schemeClr val="bg2"/>
                </a:solidFill>
                <a:latin typeface="+mn-lt"/>
                <a:cs typeface="Arial" charset="0"/>
              </a:rPr>
              <a:t>Pregnancy</a:t>
            </a:r>
          </a:p>
        </p:txBody>
      </p:sp>
    </p:spTree>
    <p:extLst>
      <p:ext uri="{BB962C8B-B14F-4D97-AF65-F5344CB8AC3E}">
        <p14:creationId xmlns:p14="http://schemas.microsoft.com/office/powerpoint/2010/main" val="26112293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145EEB-A0BB-07EC-6E20-405ECC4FB5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1375" y="1839617"/>
            <a:ext cx="7881250" cy="353943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GB" sz="2400" dirty="0">
                <a:latin typeface="+mn-lt"/>
              </a:rPr>
              <a:t>Potential sample quality issues around birth and in young neonates, as well as high levels of VWF around birth</a:t>
            </a:r>
          </a:p>
          <a:p>
            <a:pPr>
              <a:spcAft>
                <a:spcPts val="1200"/>
              </a:spcAft>
            </a:pPr>
            <a:r>
              <a:rPr lang="en-GB" sz="2400" dirty="0">
                <a:latin typeface="+mn-lt"/>
              </a:rPr>
              <a:t>Diagnosis should generally be avoided unless it is going to affect patient management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latin typeface="+mn-lt"/>
              </a:rPr>
              <a:t>Type 3 and severe type 2 VWD can be diagnosed</a:t>
            </a:r>
          </a:p>
          <a:p>
            <a:pPr>
              <a:spcAft>
                <a:spcPts val="1200"/>
              </a:spcAft>
            </a:pPr>
            <a:r>
              <a:rPr lang="en-GB" sz="2400" dirty="0">
                <a:latin typeface="+mn-lt"/>
              </a:rPr>
              <a:t>Consider genetics</a:t>
            </a:r>
          </a:p>
          <a:p>
            <a:pPr>
              <a:spcAft>
                <a:spcPts val="1200"/>
              </a:spcAft>
            </a:pPr>
            <a:r>
              <a:rPr lang="en-GB" sz="2400" dirty="0">
                <a:latin typeface="+mn-lt"/>
              </a:rPr>
              <a:t>Retest after six months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 err="1">
                <a:latin typeface="+mn-lt"/>
              </a:rPr>
              <a:t>VWF:GPIbR</a:t>
            </a:r>
            <a:r>
              <a:rPr lang="en-GB" sz="1800" dirty="0">
                <a:latin typeface="+mn-lt"/>
              </a:rPr>
              <a:t> can remain high until 1 year of age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FDD44A8-9961-71C2-58A9-57AAE75088F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38177" y="1377952"/>
            <a:ext cx="7851775" cy="4616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solidFill>
                  <a:schemeClr val="bg2"/>
                </a:solidFill>
                <a:latin typeface="+mn-lt"/>
                <a:cs typeface="Arial" charset="0"/>
              </a:rPr>
              <a:t>Neonates and infants</a:t>
            </a:r>
          </a:p>
        </p:txBody>
      </p:sp>
    </p:spTree>
    <p:extLst>
      <p:ext uri="{BB962C8B-B14F-4D97-AF65-F5344CB8AC3E}">
        <p14:creationId xmlns:p14="http://schemas.microsoft.com/office/powerpoint/2010/main" val="11076488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145EEB-A0BB-07EC-6E20-405ECC4FB5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1375" y="1839617"/>
            <a:ext cx="7881250" cy="4062651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GB" sz="2400" dirty="0">
                <a:latin typeface="+mn-lt"/>
              </a:rPr>
              <a:t>When assessing response to DDAVP, FVIII:C, VWF activity and </a:t>
            </a:r>
            <a:r>
              <a:rPr lang="en-GB" sz="2400" dirty="0" err="1">
                <a:latin typeface="+mn-lt"/>
              </a:rPr>
              <a:t>VWF:Ag</a:t>
            </a:r>
            <a:r>
              <a:rPr lang="en-GB" sz="2400" dirty="0">
                <a:latin typeface="+mn-lt"/>
              </a:rPr>
              <a:t> should be measured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latin typeface="+mn-lt"/>
              </a:rPr>
              <a:t>FVIII:C by one-stage clotting or chromogenic assay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latin typeface="+mn-lt"/>
              </a:rPr>
              <a:t>VWF activity by </a:t>
            </a:r>
            <a:r>
              <a:rPr lang="en-GB" sz="1800" dirty="0" err="1">
                <a:latin typeface="+mn-lt"/>
              </a:rPr>
              <a:t>VWF:RCo</a:t>
            </a:r>
            <a:r>
              <a:rPr lang="en-GB" sz="1800" dirty="0">
                <a:latin typeface="+mn-lt"/>
              </a:rPr>
              <a:t>, </a:t>
            </a:r>
            <a:r>
              <a:rPr lang="en-GB" sz="1800" dirty="0" err="1">
                <a:latin typeface="+mn-lt"/>
              </a:rPr>
              <a:t>VWF:GPIbR</a:t>
            </a:r>
            <a:r>
              <a:rPr lang="en-GB" sz="1800" dirty="0">
                <a:latin typeface="+mn-lt"/>
              </a:rPr>
              <a:t> or </a:t>
            </a:r>
            <a:r>
              <a:rPr lang="en-GB" sz="1800" dirty="0" err="1">
                <a:latin typeface="+mn-lt"/>
              </a:rPr>
              <a:t>VWF:GPIbM</a:t>
            </a:r>
            <a:endParaRPr lang="en-GB" sz="1800" dirty="0">
              <a:latin typeface="+mn-lt"/>
            </a:endParaRPr>
          </a:p>
          <a:p>
            <a:pPr>
              <a:spcAft>
                <a:spcPts val="1200"/>
              </a:spcAft>
            </a:pPr>
            <a:r>
              <a:rPr lang="en-GB" sz="2400" dirty="0">
                <a:latin typeface="+mn-lt"/>
              </a:rPr>
              <a:t>When assessing response to a VWF-concentrate, FVIII:C and VWF activity should be measured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 err="1">
                <a:latin typeface="+mn-lt"/>
              </a:rPr>
              <a:t>VWF:Ag</a:t>
            </a:r>
            <a:r>
              <a:rPr lang="en-GB" sz="1800" dirty="0">
                <a:latin typeface="+mn-lt"/>
              </a:rPr>
              <a:t> not likely to be useful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latin typeface="+mn-lt"/>
              </a:rPr>
              <a:t>FVIII:C by one-stage clotting or chromogenic assay to identify potential accumulation of FVIII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latin typeface="+mn-lt"/>
              </a:rPr>
              <a:t>VWF activity by </a:t>
            </a:r>
            <a:r>
              <a:rPr lang="en-GB" sz="1800" dirty="0" err="1">
                <a:latin typeface="+mn-lt"/>
              </a:rPr>
              <a:t>VWF:RCo</a:t>
            </a:r>
            <a:r>
              <a:rPr lang="en-GB" sz="1800" dirty="0">
                <a:latin typeface="+mn-lt"/>
              </a:rPr>
              <a:t>, </a:t>
            </a:r>
            <a:r>
              <a:rPr lang="en-GB" sz="1800" dirty="0" err="1">
                <a:latin typeface="+mn-lt"/>
              </a:rPr>
              <a:t>VWF:GPIbR</a:t>
            </a:r>
            <a:r>
              <a:rPr lang="en-GB" sz="1800" dirty="0">
                <a:latin typeface="+mn-lt"/>
              </a:rPr>
              <a:t> or </a:t>
            </a:r>
            <a:r>
              <a:rPr lang="en-GB" sz="1800" dirty="0" err="1">
                <a:latin typeface="+mn-lt"/>
              </a:rPr>
              <a:t>VWF:GPIbM</a:t>
            </a:r>
            <a:endParaRPr lang="en-GB" sz="1800" dirty="0">
              <a:latin typeface="+mn-l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FDD44A8-9961-71C2-58A9-57AAE75088F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38177" y="1377952"/>
            <a:ext cx="7851775" cy="4616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solidFill>
                  <a:schemeClr val="bg2"/>
                </a:solidFill>
                <a:latin typeface="+mn-lt"/>
                <a:cs typeface="Arial" charset="0"/>
              </a:rPr>
              <a:t>DDAVP and VWF concentrates</a:t>
            </a:r>
          </a:p>
        </p:txBody>
      </p:sp>
    </p:spTree>
    <p:extLst>
      <p:ext uri="{BB962C8B-B14F-4D97-AF65-F5344CB8AC3E}">
        <p14:creationId xmlns:p14="http://schemas.microsoft.com/office/powerpoint/2010/main" val="11936744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FDD44A8-9961-71C2-58A9-57AAE75088F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38177" y="1377952"/>
            <a:ext cx="7851775" cy="4616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solidFill>
                  <a:schemeClr val="bg2"/>
                </a:solidFill>
                <a:latin typeface="+mn-lt"/>
                <a:cs typeface="Arial" charset="0"/>
              </a:rPr>
              <a:t>VWF concentrates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DFBD03B-A474-84AC-8308-3CC6ABA490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1578193"/>
              </p:ext>
            </p:extLst>
          </p:nvPr>
        </p:nvGraphicFramePr>
        <p:xfrm>
          <a:off x="0" y="0"/>
          <a:ext cx="9144000" cy="68579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16923">
                  <a:extLst>
                    <a:ext uri="{9D8B030D-6E8A-4147-A177-3AD203B41FA5}">
                      <a16:colId xmlns:a16="http://schemas.microsoft.com/office/drawing/2014/main" val="1478008733"/>
                    </a:ext>
                  </a:extLst>
                </a:gridCol>
                <a:gridCol w="5627077">
                  <a:extLst>
                    <a:ext uri="{9D8B030D-6E8A-4147-A177-3AD203B41FA5}">
                      <a16:colId xmlns:a16="http://schemas.microsoft.com/office/drawing/2014/main" val="685462579"/>
                    </a:ext>
                  </a:extLst>
                </a:gridCol>
              </a:tblGrid>
              <a:tr h="32657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Assay Type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06" marR="3240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Manufacturer’s kit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06" marR="32406" marT="0" marB="0"/>
                </a:tc>
                <a:extLst>
                  <a:ext uri="{0D108BD9-81ED-4DB2-BD59-A6C34878D82A}">
                    <a16:rowId xmlns:a16="http://schemas.microsoft.com/office/drawing/2014/main" val="973287211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VWF antigen (</a:t>
                      </a:r>
                      <a:r>
                        <a:rPr lang="en-GB" sz="1800" dirty="0" err="1">
                          <a:effectLst/>
                        </a:rPr>
                        <a:t>VWF:Ag</a:t>
                      </a:r>
                      <a:r>
                        <a:rPr lang="en-GB" sz="1800" dirty="0">
                          <a:effectLst/>
                        </a:rPr>
                        <a:t>)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06" marR="3240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Hyphen Biomed LIAPHEN </a:t>
                      </a:r>
                      <a:r>
                        <a:rPr lang="en-GB" sz="1800" dirty="0" err="1">
                          <a:effectLst/>
                        </a:rPr>
                        <a:t>VWF:Ag</a:t>
                      </a:r>
                      <a:r>
                        <a:rPr lang="en-GB" sz="1800" dirty="0">
                          <a:effectLst/>
                        </a:rPr>
                        <a:t> [LIA]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effectLst/>
                        </a:rPr>
                        <a:t>Hyphen Biomed </a:t>
                      </a:r>
                      <a:r>
                        <a:rPr lang="en-GB" sz="1800" dirty="0" err="1">
                          <a:effectLst/>
                        </a:rPr>
                        <a:t>Zymutest</a:t>
                      </a:r>
                      <a:r>
                        <a:rPr lang="en-GB" sz="1800" dirty="0">
                          <a:effectLst/>
                        </a:rPr>
                        <a:t> </a:t>
                      </a:r>
                      <a:r>
                        <a:rPr lang="en-GB" sz="1800" dirty="0" err="1">
                          <a:effectLst/>
                        </a:rPr>
                        <a:t>vWF</a:t>
                      </a:r>
                      <a:r>
                        <a:rPr lang="en-GB" sz="1800" dirty="0">
                          <a:effectLst/>
                        </a:rPr>
                        <a:t> [ELISA]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effectLst/>
                        </a:rPr>
                        <a:t>Siemens </a:t>
                      </a:r>
                      <a:r>
                        <a:rPr lang="en-GB" sz="1800" dirty="0" err="1">
                          <a:effectLst/>
                        </a:rPr>
                        <a:t>vWF</a:t>
                      </a:r>
                      <a:r>
                        <a:rPr lang="en-GB" sz="1800" dirty="0">
                          <a:effectLst/>
                        </a:rPr>
                        <a:t> Ag [LIA]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err="1">
                          <a:effectLst/>
                        </a:rPr>
                        <a:t>Stago</a:t>
                      </a:r>
                      <a:r>
                        <a:rPr lang="en-GB" sz="1800" dirty="0">
                          <a:effectLst/>
                        </a:rPr>
                        <a:t> </a:t>
                      </a:r>
                      <a:r>
                        <a:rPr lang="en-GB" sz="1800" dirty="0" err="1">
                          <a:effectLst/>
                        </a:rPr>
                        <a:t>Asserachrom</a:t>
                      </a:r>
                      <a:r>
                        <a:rPr lang="en-GB" sz="1800" dirty="0">
                          <a:effectLst/>
                        </a:rPr>
                        <a:t> </a:t>
                      </a:r>
                      <a:r>
                        <a:rPr lang="en-GB" sz="1800" dirty="0" err="1">
                          <a:effectLst/>
                        </a:rPr>
                        <a:t>VWF:Ag</a:t>
                      </a:r>
                      <a:r>
                        <a:rPr lang="en-GB" sz="1800" dirty="0">
                          <a:effectLst/>
                        </a:rPr>
                        <a:t> [ELISA]</a:t>
                      </a:r>
                      <a:endParaRPr lang="en-GB" sz="1800" baseline="300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effectLst/>
                        </a:rPr>
                        <a:t>Stago</a:t>
                      </a:r>
                      <a:r>
                        <a:rPr lang="en-GB" sz="1800" dirty="0">
                          <a:effectLst/>
                        </a:rPr>
                        <a:t> STA </a:t>
                      </a:r>
                      <a:r>
                        <a:rPr lang="en-GB" sz="1800" dirty="0" err="1">
                          <a:effectLst/>
                        </a:rPr>
                        <a:t>Liatest</a:t>
                      </a:r>
                      <a:r>
                        <a:rPr lang="en-GB" sz="1800" dirty="0">
                          <a:effectLst/>
                        </a:rPr>
                        <a:t> </a:t>
                      </a:r>
                      <a:r>
                        <a:rPr lang="en-GB" sz="1800" dirty="0" err="1">
                          <a:effectLst/>
                        </a:rPr>
                        <a:t>VWF:Ag</a:t>
                      </a:r>
                      <a:r>
                        <a:rPr lang="en-GB" sz="1800" dirty="0">
                          <a:effectLst/>
                        </a:rPr>
                        <a:t> [LIA]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effectLst/>
                        </a:rPr>
                        <a:t>Technoclone</a:t>
                      </a:r>
                      <a:r>
                        <a:rPr lang="en-GB" sz="1800" dirty="0">
                          <a:effectLst/>
                        </a:rPr>
                        <a:t> </a:t>
                      </a:r>
                      <a:r>
                        <a:rPr lang="en-GB" sz="1800" dirty="0" err="1">
                          <a:effectLst/>
                        </a:rPr>
                        <a:t>Technozym</a:t>
                      </a:r>
                      <a:r>
                        <a:rPr lang="en-GB" sz="1800" dirty="0">
                          <a:effectLst/>
                        </a:rPr>
                        <a:t> </a:t>
                      </a:r>
                      <a:r>
                        <a:rPr lang="en-GB" sz="1800" dirty="0" err="1">
                          <a:effectLst/>
                        </a:rPr>
                        <a:t>vWF:Ag</a:t>
                      </a:r>
                      <a:r>
                        <a:rPr lang="en-GB" sz="1800" dirty="0">
                          <a:effectLst/>
                        </a:rPr>
                        <a:t> [ELISA]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err="1">
                          <a:effectLst/>
                        </a:rPr>
                        <a:t>Werfen</a:t>
                      </a:r>
                      <a:r>
                        <a:rPr lang="en-GB" sz="1800" dirty="0">
                          <a:effectLst/>
                        </a:rPr>
                        <a:t> </a:t>
                      </a:r>
                      <a:r>
                        <a:rPr lang="en-GB" sz="1800" dirty="0" err="1">
                          <a:effectLst/>
                        </a:rPr>
                        <a:t>AcuStar</a:t>
                      </a:r>
                      <a:r>
                        <a:rPr lang="en-GB" sz="1800" dirty="0">
                          <a:effectLst/>
                        </a:rPr>
                        <a:t> von Willebrand Factor: Ag [CLIA]</a:t>
                      </a:r>
                      <a:endParaRPr lang="en-GB" sz="900" dirty="0">
                        <a:effectLst/>
                      </a:endParaRPr>
                    </a:p>
                  </a:txBody>
                  <a:tcPr marL="32406" marR="32406" marT="0" marB="0" anchor="ctr"/>
                </a:tc>
                <a:extLst>
                  <a:ext uri="{0D108BD9-81ED-4DB2-BD59-A6C34878D82A}">
                    <a16:rowId xmlns:a16="http://schemas.microsoft.com/office/drawing/2014/main" val="3799684459"/>
                  </a:ext>
                </a:extLst>
              </a:tr>
              <a:tr h="65314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VWF activity (</a:t>
                      </a:r>
                      <a:r>
                        <a:rPr lang="en-GB" sz="1800" dirty="0" err="1">
                          <a:effectLst/>
                        </a:rPr>
                        <a:t>VWF:RCo</a:t>
                      </a:r>
                      <a:r>
                        <a:rPr lang="en-GB" sz="1800" dirty="0">
                          <a:effectLst/>
                        </a:rPr>
                        <a:t>)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06" marR="3240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Siemens BC von Willebrand [platelet agglutination]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effectLst/>
                        </a:rPr>
                        <a:t>Stago</a:t>
                      </a:r>
                      <a:r>
                        <a:rPr lang="en-GB" sz="1800" dirty="0">
                          <a:effectLst/>
                        </a:rPr>
                        <a:t> </a:t>
                      </a:r>
                      <a:r>
                        <a:rPr lang="en-GB" sz="1800" dirty="0" err="1">
                          <a:effectLst/>
                        </a:rPr>
                        <a:t>STA-VWF:RCo</a:t>
                      </a:r>
                      <a:r>
                        <a:rPr lang="en-GB" sz="1800" dirty="0">
                          <a:effectLst/>
                        </a:rPr>
                        <a:t> [platelet agglutination]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06" marR="32406" marT="0" marB="0" anchor="ctr"/>
                </a:tc>
                <a:extLst>
                  <a:ext uri="{0D108BD9-81ED-4DB2-BD59-A6C34878D82A}">
                    <a16:rowId xmlns:a16="http://schemas.microsoft.com/office/drawing/2014/main" val="3367202131"/>
                  </a:ext>
                </a:extLst>
              </a:tr>
              <a:tr h="65314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VWF activity (</a:t>
                      </a:r>
                      <a:r>
                        <a:rPr lang="en-GB" sz="1800" dirty="0" err="1">
                          <a:effectLst/>
                        </a:rPr>
                        <a:t>VWF:GpIbR</a:t>
                      </a:r>
                      <a:r>
                        <a:rPr lang="en-GB" sz="1800" dirty="0">
                          <a:effectLst/>
                        </a:rPr>
                        <a:t>)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06" marR="3240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effectLst/>
                        </a:rPr>
                        <a:t>Werfen</a:t>
                      </a:r>
                      <a:r>
                        <a:rPr lang="en-GB" sz="1800" dirty="0">
                          <a:effectLst/>
                        </a:rPr>
                        <a:t> </a:t>
                      </a:r>
                      <a:r>
                        <a:rPr lang="en-GB" sz="1800" dirty="0" err="1">
                          <a:effectLst/>
                        </a:rPr>
                        <a:t>AcuStar</a:t>
                      </a:r>
                      <a:r>
                        <a:rPr lang="en-GB" sz="1800" dirty="0">
                          <a:effectLst/>
                        </a:rPr>
                        <a:t> von Willebrand Factor: </a:t>
                      </a:r>
                      <a:r>
                        <a:rPr lang="en-GB" sz="1800" dirty="0" err="1">
                          <a:effectLst/>
                        </a:rPr>
                        <a:t>RCo</a:t>
                      </a:r>
                      <a:r>
                        <a:rPr lang="en-GB" sz="1800" dirty="0">
                          <a:effectLst/>
                        </a:rPr>
                        <a:t> [ELISA]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effectLst/>
                        </a:rPr>
                        <a:t>Werfen</a:t>
                      </a:r>
                      <a:r>
                        <a:rPr lang="en-GB" sz="1800" dirty="0">
                          <a:effectLst/>
                        </a:rPr>
                        <a:t> </a:t>
                      </a:r>
                      <a:r>
                        <a:rPr lang="en-GB" sz="1800" dirty="0" err="1">
                          <a:effectLst/>
                        </a:rPr>
                        <a:t>HemosIL</a:t>
                      </a:r>
                      <a:r>
                        <a:rPr lang="en-GB" sz="1800" dirty="0">
                          <a:effectLst/>
                        </a:rPr>
                        <a:t> </a:t>
                      </a:r>
                      <a:r>
                        <a:rPr lang="en-GB" sz="1800" dirty="0" err="1">
                          <a:effectLst/>
                        </a:rPr>
                        <a:t>VWF:RCo</a:t>
                      </a:r>
                      <a:r>
                        <a:rPr lang="en-GB" sz="1800" dirty="0">
                          <a:effectLst/>
                        </a:rPr>
                        <a:t> activity assay [LIA]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06" marR="32406" marT="0" marB="0" anchor="ctr"/>
                </a:tc>
                <a:extLst>
                  <a:ext uri="{0D108BD9-81ED-4DB2-BD59-A6C34878D82A}">
                    <a16:rowId xmlns:a16="http://schemas.microsoft.com/office/drawing/2014/main" val="498063682"/>
                  </a:ext>
                </a:extLst>
              </a:tr>
              <a:tr h="32657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VWF activity (</a:t>
                      </a:r>
                      <a:r>
                        <a:rPr lang="en-GB" sz="1800" dirty="0" err="1">
                          <a:effectLst/>
                        </a:rPr>
                        <a:t>VWF:GpIbM</a:t>
                      </a:r>
                      <a:r>
                        <a:rPr lang="en-GB" sz="1800" dirty="0">
                          <a:effectLst/>
                        </a:rPr>
                        <a:t>)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06" marR="3240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Siemens INNOVANCE </a:t>
                      </a:r>
                      <a:r>
                        <a:rPr lang="en-GB" sz="1800" dirty="0" err="1">
                          <a:effectLst/>
                        </a:rPr>
                        <a:t>VWF:Ac</a:t>
                      </a:r>
                      <a:r>
                        <a:rPr lang="en-GB" sz="1800" dirty="0">
                          <a:effectLst/>
                        </a:rPr>
                        <a:t> [LIA]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06" marR="32406" marT="0" marB="0" anchor="ctr"/>
                </a:tc>
                <a:extLst>
                  <a:ext uri="{0D108BD9-81ED-4DB2-BD59-A6C34878D82A}">
                    <a16:rowId xmlns:a16="http://schemas.microsoft.com/office/drawing/2014/main" val="293595101"/>
                  </a:ext>
                </a:extLst>
              </a:tr>
              <a:tr h="195942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VWF activity (VWF:CB)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06" marR="3240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Hyphen Biomed </a:t>
                      </a:r>
                      <a:r>
                        <a:rPr lang="en-GB" sz="1800" dirty="0" err="1">
                          <a:effectLst/>
                        </a:rPr>
                        <a:t>Zymutest</a:t>
                      </a:r>
                      <a:r>
                        <a:rPr lang="en-GB" sz="1800" dirty="0">
                          <a:effectLst/>
                        </a:rPr>
                        <a:t> </a:t>
                      </a:r>
                      <a:r>
                        <a:rPr lang="en-GB" sz="1800" dirty="0" err="1">
                          <a:effectLst/>
                        </a:rPr>
                        <a:t>vWF:CBA</a:t>
                      </a:r>
                      <a:r>
                        <a:rPr lang="en-GB" sz="1800" dirty="0">
                          <a:effectLst/>
                        </a:rPr>
                        <a:t> [ELISA]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err="1">
                          <a:effectLst/>
                        </a:rPr>
                        <a:t>Stago</a:t>
                      </a:r>
                      <a:r>
                        <a:rPr lang="en-GB" sz="1800" dirty="0">
                          <a:effectLst/>
                        </a:rPr>
                        <a:t> </a:t>
                      </a:r>
                      <a:r>
                        <a:rPr lang="en-GB" sz="1800" dirty="0" err="1">
                          <a:effectLst/>
                        </a:rPr>
                        <a:t>Asserachrom</a:t>
                      </a:r>
                      <a:r>
                        <a:rPr lang="en-GB" sz="1800" dirty="0">
                          <a:effectLst/>
                        </a:rPr>
                        <a:t> VWF:CB [ELISA]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effectLst/>
                        </a:rPr>
                        <a:t>Technoclone</a:t>
                      </a:r>
                      <a:r>
                        <a:rPr lang="en-GB" sz="1800" dirty="0">
                          <a:effectLst/>
                        </a:rPr>
                        <a:t> </a:t>
                      </a:r>
                      <a:r>
                        <a:rPr lang="en-GB" sz="1800" dirty="0" err="1">
                          <a:effectLst/>
                        </a:rPr>
                        <a:t>Technozym</a:t>
                      </a:r>
                      <a:r>
                        <a:rPr lang="en-GB" sz="1800" dirty="0">
                          <a:effectLst/>
                        </a:rPr>
                        <a:t> </a:t>
                      </a:r>
                      <a:r>
                        <a:rPr lang="en-GB" sz="1800" dirty="0" err="1">
                          <a:effectLst/>
                        </a:rPr>
                        <a:t>vWF:CBA</a:t>
                      </a:r>
                      <a:r>
                        <a:rPr lang="en-GB" sz="1800" dirty="0">
                          <a:effectLst/>
                        </a:rPr>
                        <a:t> [ELISA]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effectLst/>
                        </a:rPr>
                        <a:t>Technoclone</a:t>
                      </a:r>
                      <a:r>
                        <a:rPr lang="en-GB" sz="1800" dirty="0">
                          <a:effectLst/>
                        </a:rPr>
                        <a:t> </a:t>
                      </a:r>
                      <a:r>
                        <a:rPr lang="en-GB" sz="1800" dirty="0" err="1">
                          <a:effectLst/>
                        </a:rPr>
                        <a:t>Technozym</a:t>
                      </a:r>
                      <a:r>
                        <a:rPr lang="en-GB" sz="1800" dirty="0">
                          <a:effectLst/>
                        </a:rPr>
                        <a:t> </a:t>
                      </a:r>
                      <a:r>
                        <a:rPr lang="en-GB" sz="1800" dirty="0" err="1">
                          <a:effectLst/>
                        </a:rPr>
                        <a:t>vWF:CBA</a:t>
                      </a:r>
                      <a:r>
                        <a:rPr lang="en-GB" sz="1800" dirty="0">
                          <a:effectLst/>
                        </a:rPr>
                        <a:t> Collagen Type I [ELISA]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effectLst/>
                        </a:rPr>
                        <a:t>Technoclone</a:t>
                      </a:r>
                      <a:r>
                        <a:rPr lang="en-GB" sz="1800" dirty="0">
                          <a:effectLst/>
                        </a:rPr>
                        <a:t> </a:t>
                      </a:r>
                      <a:r>
                        <a:rPr lang="en-GB" sz="1800" dirty="0" err="1">
                          <a:effectLst/>
                        </a:rPr>
                        <a:t>Technozym</a:t>
                      </a:r>
                      <a:r>
                        <a:rPr lang="en-GB" sz="1800" dirty="0">
                          <a:effectLst/>
                        </a:rPr>
                        <a:t> </a:t>
                      </a:r>
                      <a:r>
                        <a:rPr lang="en-GB" sz="1800" dirty="0" err="1">
                          <a:effectLst/>
                        </a:rPr>
                        <a:t>vWF:CBA</a:t>
                      </a:r>
                      <a:r>
                        <a:rPr lang="en-GB" sz="1800" dirty="0">
                          <a:effectLst/>
                        </a:rPr>
                        <a:t> Collagen Type VI [ELISA]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err="1">
                          <a:effectLst/>
                        </a:rPr>
                        <a:t>Werfen</a:t>
                      </a:r>
                      <a:r>
                        <a:rPr lang="en-GB" sz="1800" dirty="0">
                          <a:effectLst/>
                        </a:rPr>
                        <a:t> </a:t>
                      </a:r>
                      <a:r>
                        <a:rPr lang="en-GB" sz="1800" dirty="0" err="1">
                          <a:effectLst/>
                        </a:rPr>
                        <a:t>AcuStar</a:t>
                      </a:r>
                      <a:r>
                        <a:rPr lang="en-GB" sz="1800" dirty="0">
                          <a:effectLst/>
                        </a:rPr>
                        <a:t> von Willebrand Factor: CB [CLIA]</a:t>
                      </a:r>
                    </a:p>
                  </a:txBody>
                  <a:tcPr marL="32406" marR="32406" marT="0" marB="0" anchor="ctr"/>
                </a:tc>
                <a:extLst>
                  <a:ext uri="{0D108BD9-81ED-4DB2-BD59-A6C34878D82A}">
                    <a16:rowId xmlns:a16="http://schemas.microsoft.com/office/drawing/2014/main" val="66635714"/>
                  </a:ext>
                </a:extLst>
              </a:tr>
              <a:tr h="32657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VWF FVIII binding (VWF:FVIIIB)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06" marR="3240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effectLst/>
                        </a:rPr>
                        <a:t>Stago</a:t>
                      </a:r>
                      <a:r>
                        <a:rPr lang="en-GB" sz="1800" dirty="0">
                          <a:effectLst/>
                        </a:rPr>
                        <a:t> </a:t>
                      </a:r>
                      <a:r>
                        <a:rPr lang="en-GB" sz="1800" dirty="0" err="1">
                          <a:effectLst/>
                        </a:rPr>
                        <a:t>Asserachrom</a:t>
                      </a:r>
                      <a:r>
                        <a:rPr lang="en-GB" sz="1800" dirty="0">
                          <a:effectLst/>
                        </a:rPr>
                        <a:t> VWF:FVIIIB [ELISA]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06" marR="32406" marT="0" marB="0" anchor="ctr"/>
                </a:tc>
                <a:extLst>
                  <a:ext uri="{0D108BD9-81ED-4DB2-BD59-A6C34878D82A}">
                    <a16:rowId xmlns:a16="http://schemas.microsoft.com/office/drawing/2014/main" val="1121939363"/>
                  </a:ext>
                </a:extLst>
              </a:tr>
              <a:tr h="32657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VWF activity (</a:t>
                      </a:r>
                      <a:r>
                        <a:rPr lang="en-GB" sz="1800" dirty="0" err="1">
                          <a:effectLst/>
                        </a:rPr>
                        <a:t>VWF:Ab</a:t>
                      </a:r>
                      <a:r>
                        <a:rPr lang="en-GB" sz="1800" dirty="0">
                          <a:effectLst/>
                        </a:rPr>
                        <a:t>)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06" marR="3240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effectLst/>
                        </a:rPr>
                        <a:t>Werfen</a:t>
                      </a:r>
                      <a:r>
                        <a:rPr lang="en-GB" sz="1800" dirty="0">
                          <a:effectLst/>
                        </a:rPr>
                        <a:t> </a:t>
                      </a:r>
                      <a:r>
                        <a:rPr lang="en-GB" sz="1800" dirty="0" err="1">
                          <a:effectLst/>
                        </a:rPr>
                        <a:t>HemosIL</a:t>
                      </a:r>
                      <a:r>
                        <a:rPr lang="en-GB" sz="1800" dirty="0">
                          <a:effectLst/>
                        </a:rPr>
                        <a:t> VWF activity [LIA]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406" marR="32406" marT="0" marB="0" anchor="ctr"/>
                </a:tc>
                <a:extLst>
                  <a:ext uri="{0D108BD9-81ED-4DB2-BD59-A6C34878D82A}">
                    <a16:rowId xmlns:a16="http://schemas.microsoft.com/office/drawing/2014/main" val="422882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4803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 bwMode="auto">
          <a:xfrm>
            <a:off x="638177" y="1377952"/>
            <a:ext cx="7851775" cy="4616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solidFill>
                  <a:schemeClr val="bg2"/>
                </a:solidFill>
                <a:latin typeface="+mn-lt"/>
                <a:cs typeface="Arial" charset="0"/>
              </a:rPr>
              <a:t>VWD classification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A37A82A-FD1D-C795-A2A8-C55922C973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4231403"/>
              </p:ext>
            </p:extLst>
          </p:nvPr>
        </p:nvGraphicFramePr>
        <p:xfrm>
          <a:off x="646112" y="1839617"/>
          <a:ext cx="7851776" cy="392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5540">
                  <a:extLst>
                    <a:ext uri="{9D8B030D-6E8A-4147-A177-3AD203B41FA5}">
                      <a16:colId xmlns:a16="http://schemas.microsoft.com/office/drawing/2014/main" val="3895487813"/>
                    </a:ext>
                  </a:extLst>
                </a:gridCol>
                <a:gridCol w="3959154">
                  <a:extLst>
                    <a:ext uri="{9D8B030D-6E8A-4147-A177-3AD203B41FA5}">
                      <a16:colId xmlns:a16="http://schemas.microsoft.com/office/drawing/2014/main" val="66409703"/>
                    </a:ext>
                  </a:extLst>
                </a:gridCol>
                <a:gridCol w="1730326">
                  <a:extLst>
                    <a:ext uri="{9D8B030D-6E8A-4147-A177-3AD203B41FA5}">
                      <a16:colId xmlns:a16="http://schemas.microsoft.com/office/drawing/2014/main" val="2961840579"/>
                    </a:ext>
                  </a:extLst>
                </a:gridCol>
                <a:gridCol w="1196756">
                  <a:extLst>
                    <a:ext uri="{9D8B030D-6E8A-4147-A177-3AD203B41FA5}">
                      <a16:colId xmlns:a16="http://schemas.microsoft.com/office/drawing/2014/main" val="3477141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Clinical severity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Frequency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53087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i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Reduced levels of VWF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Mild-moderate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60-80%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2263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i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Dysfunctional VWF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Moderate-severe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15-20%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3912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2A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Absent high molecular weight multimers</a:t>
                      </a:r>
                    </a:p>
                    <a:p>
                      <a:r>
                        <a:rPr lang="en-GB" sz="1600" i="1" dirty="0"/>
                        <a:t>Impaired binding to collagen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05877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2M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All multimers present</a:t>
                      </a:r>
                    </a:p>
                    <a:p>
                      <a:r>
                        <a:rPr lang="en-GB" sz="1600" i="1" dirty="0"/>
                        <a:t>Impaired binding to platelet </a:t>
                      </a:r>
                      <a:r>
                        <a:rPr lang="en-GB" sz="1600" i="1" dirty="0" err="1"/>
                        <a:t>GPIb</a:t>
                      </a:r>
                      <a:endParaRPr lang="en-GB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01908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2B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Increased binding affinity to platelets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38545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GB" dirty="0"/>
                        <a:t>2N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Impaired binding to factor VIII</a:t>
                      </a:r>
                    </a:p>
                    <a:p>
                      <a:r>
                        <a:rPr lang="en-GB" sz="1600" i="1" dirty="0"/>
                        <a:t>Reduced </a:t>
                      </a:r>
                      <a:r>
                        <a:rPr lang="en-GB" sz="1600" i="1" dirty="0" err="1"/>
                        <a:t>FVIII:c</a:t>
                      </a:r>
                      <a:endParaRPr lang="en-GB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6301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b="1" i="1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Absent VWF</a:t>
                      </a:r>
                    </a:p>
                    <a:p>
                      <a:r>
                        <a:rPr lang="en-GB" sz="1600" i="1" dirty="0"/>
                        <a:t>Near absent </a:t>
                      </a:r>
                      <a:r>
                        <a:rPr lang="en-GB" sz="1600" i="1" dirty="0" err="1"/>
                        <a:t>FVIII:c</a:t>
                      </a:r>
                      <a:endParaRPr lang="en-GB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Severe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1-5%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523827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053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FDD44A8-9961-71C2-58A9-57AAE75088F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38177" y="1377952"/>
            <a:ext cx="7851775" cy="4616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3000" b="1" dirty="0">
                <a:solidFill>
                  <a:schemeClr val="bg2"/>
                </a:solidFill>
                <a:latin typeface="+mn-lt"/>
                <a:cs typeface="Arial" charset="0"/>
              </a:rPr>
              <a:t>Diagnostic guidelines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BEC77E-5C03-68A0-D04D-690260AA8963}"/>
              </a:ext>
            </a:extLst>
          </p:cNvPr>
          <p:cNvSpPr txBox="1"/>
          <p:nvPr/>
        </p:nvSpPr>
        <p:spPr>
          <a:xfrm>
            <a:off x="0" y="6581001"/>
            <a:ext cx="785177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200" i="0" dirty="0">
                <a:solidFill>
                  <a:schemeClr val="bg2"/>
                </a:solidFill>
                <a:effectLst/>
                <a:latin typeface="+mn-lt"/>
                <a:cs typeface="Arial" panose="020B0604020202020204" pitchFamily="34" charset="0"/>
                <a:hlinkClick r:id="rId2" tooltip="View Volume 167, Issue 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 J Haem 2014;167(4</a:t>
            </a:r>
            <a:r>
              <a:rPr lang="en-GB" sz="1200" i="0" dirty="0">
                <a:solidFill>
                  <a:schemeClr val="bg2"/>
                </a:solidFill>
                <a:effectLst/>
                <a:latin typeface="+mn-lt"/>
                <a:cs typeface="Arial" panose="020B0604020202020204" pitchFamily="34" charset="0"/>
              </a:rPr>
              <a:t>);453-465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CE1ABD0-A258-841F-590B-FCB0D83994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837" y="2014340"/>
            <a:ext cx="8078327" cy="282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19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5D23C1C-E2D7-EA79-C38A-B8AC15F02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948" y="0"/>
            <a:ext cx="5350104" cy="57255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9BEC77E-5C03-68A0-D04D-690260AA8963}"/>
              </a:ext>
            </a:extLst>
          </p:cNvPr>
          <p:cNvSpPr txBox="1"/>
          <p:nvPr/>
        </p:nvSpPr>
        <p:spPr>
          <a:xfrm>
            <a:off x="0" y="6581001"/>
            <a:ext cx="785177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200" i="0" dirty="0">
                <a:solidFill>
                  <a:schemeClr val="bg2"/>
                </a:solidFill>
                <a:effectLst/>
                <a:latin typeface="+mn-lt"/>
                <a:cs typeface="Arial" panose="020B0604020202020204" pitchFamily="34" charset="0"/>
                <a:hlinkClick r:id="rId3" tooltip="View Volume 167, Issue 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 J Haem 2014;167(4</a:t>
            </a:r>
            <a:r>
              <a:rPr lang="en-GB" sz="1200" i="0" dirty="0">
                <a:solidFill>
                  <a:schemeClr val="bg2"/>
                </a:solidFill>
                <a:effectLst/>
                <a:latin typeface="+mn-lt"/>
                <a:cs typeface="Arial" panose="020B0604020202020204" pitchFamily="34" charset="0"/>
              </a:rPr>
              <a:t>);453-465</a:t>
            </a:r>
          </a:p>
        </p:txBody>
      </p:sp>
    </p:spTree>
    <p:extLst>
      <p:ext uri="{BB962C8B-B14F-4D97-AF65-F5344CB8AC3E}">
        <p14:creationId xmlns:p14="http://schemas.microsoft.com/office/powerpoint/2010/main" val="2323663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5D23C1C-E2D7-EA79-C38A-B8AC15F02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948" y="0"/>
            <a:ext cx="5350104" cy="57255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9BEC77E-5C03-68A0-D04D-690260AA8963}"/>
              </a:ext>
            </a:extLst>
          </p:cNvPr>
          <p:cNvSpPr txBox="1"/>
          <p:nvPr/>
        </p:nvSpPr>
        <p:spPr>
          <a:xfrm>
            <a:off x="0" y="6581001"/>
            <a:ext cx="785177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200" i="0" dirty="0">
                <a:solidFill>
                  <a:schemeClr val="bg2"/>
                </a:solidFill>
                <a:effectLst/>
                <a:latin typeface="+mn-lt"/>
                <a:cs typeface="Arial" panose="020B0604020202020204" pitchFamily="34" charset="0"/>
                <a:hlinkClick r:id="rId3" tooltip="View Volume 167, Issue 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 J Haem 2014;167(4</a:t>
            </a:r>
            <a:r>
              <a:rPr lang="en-GB" sz="1200" i="0" dirty="0">
                <a:solidFill>
                  <a:schemeClr val="bg2"/>
                </a:solidFill>
                <a:effectLst/>
                <a:latin typeface="+mn-lt"/>
                <a:cs typeface="Arial" panose="020B0604020202020204" pitchFamily="34" charset="0"/>
              </a:rPr>
              <a:t>);453-465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AE0A0D2-A576-589C-4662-7DAB1F8D10BE}"/>
              </a:ext>
            </a:extLst>
          </p:cNvPr>
          <p:cNvSpPr/>
          <p:nvPr/>
        </p:nvSpPr>
        <p:spPr>
          <a:xfrm>
            <a:off x="4360984" y="2023403"/>
            <a:ext cx="422031" cy="42203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8EA6CB4-9735-F9B9-B443-398887730292}"/>
              </a:ext>
            </a:extLst>
          </p:cNvPr>
          <p:cNvSpPr/>
          <p:nvPr/>
        </p:nvSpPr>
        <p:spPr>
          <a:xfrm>
            <a:off x="2417298" y="2105465"/>
            <a:ext cx="422031" cy="42203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4352D24-95FB-95CC-8399-893D32C80F1A}"/>
              </a:ext>
            </a:extLst>
          </p:cNvPr>
          <p:cNvSpPr/>
          <p:nvPr/>
        </p:nvSpPr>
        <p:spPr>
          <a:xfrm>
            <a:off x="4572001" y="807720"/>
            <a:ext cx="633046" cy="59904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7997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145EEB-A0BB-07EC-6E20-405ECC4FB5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4304" y="1839618"/>
            <a:ext cx="7881250" cy="3988784"/>
          </a:xfrm>
        </p:spPr>
        <p:txBody>
          <a:bodyPr/>
          <a:lstStyle/>
          <a:p>
            <a:r>
              <a:rPr lang="en-GB" sz="2400" dirty="0">
                <a:latin typeface="+mn-lt"/>
              </a:rPr>
              <a:t>Since 2014: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</a:rPr>
              <a:t>New assays for VWF function: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GB" sz="1800" dirty="0" err="1">
                <a:latin typeface="+mn-lt"/>
              </a:rPr>
              <a:t>VWF:GPIbM</a:t>
            </a:r>
            <a:endParaRPr lang="en-GB" sz="1800" dirty="0">
              <a:latin typeface="+mn-lt"/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GB" sz="1800" dirty="0" err="1">
                <a:latin typeface="+mn-lt"/>
              </a:rPr>
              <a:t>VWF:GPIbR</a:t>
            </a:r>
            <a:endParaRPr lang="en-GB" sz="18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</a:rPr>
              <a:t>Easier assays for </a:t>
            </a:r>
            <a:r>
              <a:rPr lang="en-GB" sz="2400" dirty="0" err="1">
                <a:latin typeface="+mn-lt"/>
              </a:rPr>
              <a:t>VWF:RCo</a:t>
            </a:r>
            <a:r>
              <a:rPr lang="en-GB" sz="2400" dirty="0">
                <a:latin typeface="+mn-lt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</a:rPr>
              <a:t>Easier access to VWF:CB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</a:rPr>
              <a:t>Easier access to genomics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FDD44A8-9961-71C2-58A9-57AAE75088F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38177" y="1377952"/>
            <a:ext cx="7851775" cy="4616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3000" b="1" dirty="0">
                <a:solidFill>
                  <a:schemeClr val="bg2"/>
                </a:solidFill>
                <a:latin typeface="+mn-lt"/>
                <a:cs typeface="Arial" charset="0"/>
              </a:rPr>
              <a:t>Diagnostic guidelines</a:t>
            </a:r>
            <a:endParaRPr lang="en-US" sz="3000" dirty="0">
              <a:solidFill>
                <a:schemeClr val="bg2"/>
              </a:solidFill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019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FDD44A8-9961-71C2-58A9-57AAE75088F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38177" y="1377952"/>
            <a:ext cx="7851775" cy="4616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3000" b="1" dirty="0">
                <a:solidFill>
                  <a:schemeClr val="bg2"/>
                </a:solidFill>
                <a:latin typeface="+mn-lt"/>
                <a:cs typeface="Arial" charset="0"/>
              </a:rPr>
              <a:t>Diagnostic guidelines</a:t>
            </a:r>
            <a:endParaRPr lang="en-US" sz="3000" dirty="0">
              <a:solidFill>
                <a:schemeClr val="bg2"/>
              </a:solidFill>
              <a:latin typeface="+mn-lt"/>
              <a:cs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7E8CFC-D3AB-E8D5-D7C5-C4FDD5E7B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000" y="2271758"/>
            <a:ext cx="7200000" cy="231448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A0DDD56-797E-79A4-745B-3CB72477C8EC}"/>
              </a:ext>
            </a:extLst>
          </p:cNvPr>
          <p:cNvSpPr txBox="1"/>
          <p:nvPr/>
        </p:nvSpPr>
        <p:spPr>
          <a:xfrm>
            <a:off x="0" y="6581001"/>
            <a:ext cx="799044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altLang="en-US" sz="1200" dirty="0">
                <a:solidFill>
                  <a:schemeClr val="bg2"/>
                </a:solidFill>
                <a:latin typeface="+mn-lt"/>
                <a:cs typeface="Helvetica" charset="0"/>
              </a:rPr>
              <a:t>James </a:t>
            </a:r>
            <a:r>
              <a:rPr lang="en-US" altLang="en-US" sz="1200" i="1" dirty="0">
                <a:solidFill>
                  <a:schemeClr val="bg2"/>
                </a:solidFill>
                <a:latin typeface="+mn-lt"/>
                <a:cs typeface="Helvetica" charset="0"/>
              </a:rPr>
              <a:t>et al</a:t>
            </a:r>
            <a:r>
              <a:rPr lang="en-US" altLang="en-US" sz="1200" dirty="0">
                <a:solidFill>
                  <a:schemeClr val="bg2"/>
                </a:solidFill>
                <a:latin typeface="+mn-lt"/>
                <a:cs typeface="Helvetica" charset="0"/>
              </a:rPr>
              <a:t>, ASH ISTH NHF WFH 2021 guidelines on the diagnosis of von Willebrand disease. Blood Adv, 2021;5:280-300</a:t>
            </a:r>
          </a:p>
        </p:txBody>
      </p:sp>
    </p:spTree>
    <p:extLst>
      <p:ext uri="{BB962C8B-B14F-4D97-AF65-F5344CB8AC3E}">
        <p14:creationId xmlns:p14="http://schemas.microsoft.com/office/powerpoint/2010/main" val="2658777701"/>
      </p:ext>
    </p:extLst>
  </p:cSld>
  <p:clrMapOvr>
    <a:masterClrMapping/>
  </p:clrMapOvr>
</p:sld>
</file>

<file path=ppt/theme/theme1.xml><?xml version="1.0" encoding="utf-8"?>
<a:theme xmlns:a="http://schemas.openxmlformats.org/drawingml/2006/main" name="BH_PowerPoint_Template_97_2003 v2">
  <a:themeElements>
    <a:clrScheme name="Custom 1">
      <a:dk1>
        <a:srgbClr val="000000"/>
      </a:dk1>
      <a:lt1>
        <a:srgbClr val="FFFFFF"/>
      </a:lt1>
      <a:dk2>
        <a:srgbClr val="001B76"/>
      </a:dk2>
      <a:lt2>
        <a:srgbClr val="005EB8"/>
      </a:lt2>
      <a:accent1>
        <a:srgbClr val="1398C5"/>
      </a:accent1>
      <a:accent2>
        <a:srgbClr val="64B704"/>
      </a:accent2>
      <a:accent3>
        <a:srgbClr val="139687"/>
      </a:accent3>
      <a:accent4>
        <a:srgbClr val="627380"/>
      </a:accent4>
      <a:accent5>
        <a:srgbClr val="250160"/>
      </a:accent5>
      <a:accent6>
        <a:srgbClr val="770129"/>
      </a:accent6>
      <a:hlink>
        <a:srgbClr val="E97807"/>
      </a:hlink>
      <a:folHlink>
        <a:srgbClr val="FAE00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/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 typeface="Arial"/>
          <a:buNone/>
          <a:tabLst/>
          <a:defRPr kumimoji="0" sz="2100" b="0" i="0" u="none" strike="noStrike" kern="1200" cap="none" spc="0" normalizeH="0" baseline="0" noProof="0" dirty="0" smtClean="0">
            <a:ln>
              <a:noFill/>
            </a:ln>
            <a:solidFill>
              <a:srgbClr val="000000"/>
            </a:solidFill>
            <a:effectLst/>
            <a:uLnTx/>
            <a:uFillTx/>
            <a:latin typeface="Arial"/>
            <a:ea typeface="+mn-ea"/>
            <a:cs typeface="+mn-cs"/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5_BH_PowerPoint_Template_97_2003 v2">
  <a:themeElements>
    <a:clrScheme name="Custom 1">
      <a:dk1>
        <a:srgbClr val="000000"/>
      </a:dk1>
      <a:lt1>
        <a:srgbClr val="FFFFFF"/>
      </a:lt1>
      <a:dk2>
        <a:srgbClr val="001B76"/>
      </a:dk2>
      <a:lt2>
        <a:srgbClr val="005EB8"/>
      </a:lt2>
      <a:accent1>
        <a:srgbClr val="1398C5"/>
      </a:accent1>
      <a:accent2>
        <a:srgbClr val="64B704"/>
      </a:accent2>
      <a:accent3>
        <a:srgbClr val="139687"/>
      </a:accent3>
      <a:accent4>
        <a:srgbClr val="627380"/>
      </a:accent4>
      <a:accent5>
        <a:srgbClr val="250160"/>
      </a:accent5>
      <a:accent6>
        <a:srgbClr val="770129"/>
      </a:accent6>
      <a:hlink>
        <a:srgbClr val="E97807"/>
      </a:hlink>
      <a:folHlink>
        <a:srgbClr val="FAE00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/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 typeface="Arial"/>
          <a:buNone/>
          <a:tabLst/>
          <a:defRPr kumimoji="0" sz="2100" b="0" i="0" u="none" strike="noStrike" kern="1200" cap="none" spc="0" normalizeH="0" baseline="0" noProof="0" dirty="0" smtClean="0">
            <a:ln>
              <a:noFill/>
            </a:ln>
            <a:solidFill>
              <a:srgbClr val="000000"/>
            </a:solidFill>
            <a:effectLst/>
            <a:uLnTx/>
            <a:uFillTx/>
            <a:latin typeface="Arial"/>
            <a:ea typeface="+mn-ea"/>
            <a:cs typeface="+mn-cs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9_BH_PowerPoint_Template_97_2003 v2">
  <a:themeElements>
    <a:clrScheme name="Custom 1">
      <a:dk1>
        <a:srgbClr val="000000"/>
      </a:dk1>
      <a:lt1>
        <a:srgbClr val="FFFFFF"/>
      </a:lt1>
      <a:dk2>
        <a:srgbClr val="001B76"/>
      </a:dk2>
      <a:lt2>
        <a:srgbClr val="005EB8"/>
      </a:lt2>
      <a:accent1>
        <a:srgbClr val="1398C5"/>
      </a:accent1>
      <a:accent2>
        <a:srgbClr val="64B704"/>
      </a:accent2>
      <a:accent3>
        <a:srgbClr val="139687"/>
      </a:accent3>
      <a:accent4>
        <a:srgbClr val="627380"/>
      </a:accent4>
      <a:accent5>
        <a:srgbClr val="250160"/>
      </a:accent5>
      <a:accent6>
        <a:srgbClr val="770129"/>
      </a:accent6>
      <a:hlink>
        <a:srgbClr val="E97807"/>
      </a:hlink>
      <a:folHlink>
        <a:srgbClr val="FAE00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/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 typeface="Arial"/>
          <a:buNone/>
          <a:tabLst/>
          <a:defRPr kumimoji="0" sz="2100" b="0" i="0" u="none" strike="noStrike" kern="1200" cap="none" spc="0" normalizeH="0" baseline="0" noProof="0" dirty="0" smtClean="0">
            <a:ln>
              <a:noFill/>
            </a:ln>
            <a:solidFill>
              <a:srgbClr val="000000"/>
            </a:solidFill>
            <a:effectLst/>
            <a:uLnTx/>
            <a:uFillTx/>
            <a:latin typeface="Arial"/>
            <a:ea typeface="+mn-ea"/>
            <a:cs typeface="+mn-cs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10_BH_PowerPoint_Template_97_2003 v2">
  <a:themeElements>
    <a:clrScheme name="Custom 1">
      <a:dk1>
        <a:srgbClr val="000000"/>
      </a:dk1>
      <a:lt1>
        <a:srgbClr val="FFFFFF"/>
      </a:lt1>
      <a:dk2>
        <a:srgbClr val="001B76"/>
      </a:dk2>
      <a:lt2>
        <a:srgbClr val="005EB8"/>
      </a:lt2>
      <a:accent1>
        <a:srgbClr val="1398C5"/>
      </a:accent1>
      <a:accent2>
        <a:srgbClr val="64B704"/>
      </a:accent2>
      <a:accent3>
        <a:srgbClr val="139687"/>
      </a:accent3>
      <a:accent4>
        <a:srgbClr val="627380"/>
      </a:accent4>
      <a:accent5>
        <a:srgbClr val="250160"/>
      </a:accent5>
      <a:accent6>
        <a:srgbClr val="770129"/>
      </a:accent6>
      <a:hlink>
        <a:srgbClr val="E97807"/>
      </a:hlink>
      <a:folHlink>
        <a:srgbClr val="FAE00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/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 typeface="Arial"/>
          <a:buNone/>
          <a:tabLst/>
          <a:defRPr kumimoji="0" sz="2100" b="0" i="0" u="none" strike="noStrike" kern="1200" cap="none" spc="0" normalizeH="0" baseline="0" noProof="0" dirty="0" smtClean="0">
            <a:ln>
              <a:noFill/>
            </a:ln>
            <a:solidFill>
              <a:srgbClr val="000000"/>
            </a:solidFill>
            <a:effectLst/>
            <a:uLnTx/>
            <a:uFillTx/>
            <a:latin typeface="Arial"/>
            <a:ea typeface="+mn-ea"/>
            <a:cs typeface="+mn-cs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1_BH_PowerPoint_Template_97_2003 v2">
  <a:themeElements>
    <a:clrScheme name="Custom 1">
      <a:dk1>
        <a:srgbClr val="000000"/>
      </a:dk1>
      <a:lt1>
        <a:srgbClr val="FFFFFF"/>
      </a:lt1>
      <a:dk2>
        <a:srgbClr val="001B76"/>
      </a:dk2>
      <a:lt2>
        <a:srgbClr val="005EB8"/>
      </a:lt2>
      <a:accent1>
        <a:srgbClr val="1398C5"/>
      </a:accent1>
      <a:accent2>
        <a:srgbClr val="64B704"/>
      </a:accent2>
      <a:accent3>
        <a:srgbClr val="139687"/>
      </a:accent3>
      <a:accent4>
        <a:srgbClr val="627380"/>
      </a:accent4>
      <a:accent5>
        <a:srgbClr val="250160"/>
      </a:accent5>
      <a:accent6>
        <a:srgbClr val="770129"/>
      </a:accent6>
      <a:hlink>
        <a:srgbClr val="E97807"/>
      </a:hlink>
      <a:folHlink>
        <a:srgbClr val="FAE00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/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 typeface="Arial"/>
          <a:buNone/>
          <a:tabLst/>
          <a:defRPr kumimoji="0" sz="2100" b="0" i="0" u="none" strike="noStrike" kern="1200" cap="none" spc="0" normalizeH="0" baseline="0" noProof="0" dirty="0" smtClean="0">
            <a:ln>
              <a:noFill/>
            </a:ln>
            <a:solidFill>
              <a:srgbClr val="000000"/>
            </a:solidFill>
            <a:effectLst/>
            <a:uLnTx/>
            <a:uFillTx/>
            <a:latin typeface="Arial"/>
            <a:ea typeface="+mn-ea"/>
            <a:cs typeface="+mn-cs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2_BH_PowerPoint_Template_97_2003 v2">
  <a:themeElements>
    <a:clrScheme name="Custom 1">
      <a:dk1>
        <a:srgbClr val="000000"/>
      </a:dk1>
      <a:lt1>
        <a:srgbClr val="FFFFFF"/>
      </a:lt1>
      <a:dk2>
        <a:srgbClr val="001B76"/>
      </a:dk2>
      <a:lt2>
        <a:srgbClr val="005EB8"/>
      </a:lt2>
      <a:accent1>
        <a:srgbClr val="1398C5"/>
      </a:accent1>
      <a:accent2>
        <a:srgbClr val="64B704"/>
      </a:accent2>
      <a:accent3>
        <a:srgbClr val="139687"/>
      </a:accent3>
      <a:accent4>
        <a:srgbClr val="627380"/>
      </a:accent4>
      <a:accent5>
        <a:srgbClr val="250160"/>
      </a:accent5>
      <a:accent6>
        <a:srgbClr val="770129"/>
      </a:accent6>
      <a:hlink>
        <a:srgbClr val="E97807"/>
      </a:hlink>
      <a:folHlink>
        <a:srgbClr val="FAE00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/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 typeface="Arial"/>
          <a:buNone/>
          <a:tabLst/>
          <a:defRPr kumimoji="0" sz="2100" b="0" i="0" u="none" strike="noStrike" kern="1200" cap="none" spc="0" normalizeH="0" baseline="0" noProof="0" dirty="0" smtClean="0">
            <a:ln>
              <a:noFill/>
            </a:ln>
            <a:solidFill>
              <a:srgbClr val="000000"/>
            </a:solidFill>
            <a:effectLst/>
            <a:uLnTx/>
            <a:uFillTx/>
            <a:latin typeface="Arial"/>
            <a:ea typeface="+mn-ea"/>
            <a:cs typeface="+mn-cs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3_BH_PowerPoint_Template_97_2003 v2">
  <a:themeElements>
    <a:clrScheme name="Custom 1">
      <a:dk1>
        <a:srgbClr val="000000"/>
      </a:dk1>
      <a:lt1>
        <a:srgbClr val="FFFFFF"/>
      </a:lt1>
      <a:dk2>
        <a:srgbClr val="001B76"/>
      </a:dk2>
      <a:lt2>
        <a:srgbClr val="005EB8"/>
      </a:lt2>
      <a:accent1>
        <a:srgbClr val="1398C5"/>
      </a:accent1>
      <a:accent2>
        <a:srgbClr val="64B704"/>
      </a:accent2>
      <a:accent3>
        <a:srgbClr val="139687"/>
      </a:accent3>
      <a:accent4>
        <a:srgbClr val="627380"/>
      </a:accent4>
      <a:accent5>
        <a:srgbClr val="250160"/>
      </a:accent5>
      <a:accent6>
        <a:srgbClr val="770129"/>
      </a:accent6>
      <a:hlink>
        <a:srgbClr val="E97807"/>
      </a:hlink>
      <a:folHlink>
        <a:srgbClr val="FAE00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/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 typeface="Arial"/>
          <a:buNone/>
          <a:tabLst/>
          <a:defRPr kumimoji="0" sz="2100" b="0" i="0" u="none" strike="noStrike" kern="1200" cap="none" spc="0" normalizeH="0" baseline="0" noProof="0" dirty="0" smtClean="0">
            <a:ln>
              <a:noFill/>
            </a:ln>
            <a:solidFill>
              <a:srgbClr val="000000"/>
            </a:solidFill>
            <a:effectLst/>
            <a:uLnTx/>
            <a:uFillTx/>
            <a:latin typeface="Arial"/>
            <a:ea typeface="+mn-ea"/>
            <a:cs typeface="+mn-cs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4_BH_PowerPoint_Template_97_2003 v2">
  <a:themeElements>
    <a:clrScheme name="Custom 1">
      <a:dk1>
        <a:srgbClr val="000000"/>
      </a:dk1>
      <a:lt1>
        <a:srgbClr val="FFFFFF"/>
      </a:lt1>
      <a:dk2>
        <a:srgbClr val="001B76"/>
      </a:dk2>
      <a:lt2>
        <a:srgbClr val="005EB8"/>
      </a:lt2>
      <a:accent1>
        <a:srgbClr val="1398C5"/>
      </a:accent1>
      <a:accent2>
        <a:srgbClr val="64B704"/>
      </a:accent2>
      <a:accent3>
        <a:srgbClr val="139687"/>
      </a:accent3>
      <a:accent4>
        <a:srgbClr val="627380"/>
      </a:accent4>
      <a:accent5>
        <a:srgbClr val="250160"/>
      </a:accent5>
      <a:accent6>
        <a:srgbClr val="770129"/>
      </a:accent6>
      <a:hlink>
        <a:srgbClr val="E97807"/>
      </a:hlink>
      <a:folHlink>
        <a:srgbClr val="FAE00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/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 typeface="Arial"/>
          <a:buNone/>
          <a:tabLst/>
          <a:defRPr kumimoji="0" sz="2100" b="0" i="0" u="none" strike="noStrike" kern="1200" cap="none" spc="0" normalizeH="0" baseline="0" noProof="0" dirty="0" smtClean="0">
            <a:ln>
              <a:noFill/>
            </a:ln>
            <a:solidFill>
              <a:srgbClr val="000000"/>
            </a:solidFill>
            <a:effectLst/>
            <a:uLnTx/>
            <a:uFillTx/>
            <a:latin typeface="Arial"/>
            <a:ea typeface="+mn-ea"/>
            <a:cs typeface="+mn-cs"/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8B147811F8F4489CE9D6E036C2FAAD" ma:contentTypeVersion="17" ma:contentTypeDescription="Create a new document." ma:contentTypeScope="" ma:versionID="801ea99dd3a4fdd51be44235493ed889">
  <xsd:schema xmlns:xsd="http://www.w3.org/2001/XMLSchema" xmlns:xs="http://www.w3.org/2001/XMLSchema" xmlns:p="http://schemas.microsoft.com/office/2006/metadata/properties" xmlns:ns2="2c62a0d3-c3ac-4162-b246-4fbb40b65403" xmlns:ns3="98259e52-43f4-4d4c-af73-234942e34c7c" targetNamespace="http://schemas.microsoft.com/office/2006/metadata/properties" ma:root="true" ma:fieldsID="ccd689baf0d655bb5026246574e5b3cf" ns2:_="" ns3:_="">
    <xsd:import namespace="2c62a0d3-c3ac-4162-b246-4fbb40b65403"/>
    <xsd:import namespace="98259e52-43f4-4d4c-af73-234942e34c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62a0d3-c3ac-4162-b246-4fbb40b654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0f45306-43b5-42c5-a543-bffb92d17d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259e52-43f4-4d4c-af73-234942e34c7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485ca15-e177-4ffd-bbf4-695d94f8471d}" ma:internalName="TaxCatchAll" ma:showField="CatchAllData" ma:web="98259e52-43f4-4d4c-af73-234942e34c7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EFE0932-4401-4E4E-9642-DF8C5F40F0F2}"/>
</file>

<file path=customXml/itemProps2.xml><?xml version="1.0" encoding="utf-8"?>
<ds:datastoreItem xmlns:ds="http://schemas.openxmlformats.org/officeDocument/2006/customXml" ds:itemID="{D30CA793-C98F-4A48-8A39-75B1BD1C115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11489</TotalTime>
  <Words>1617</Words>
  <Application>Microsoft Office PowerPoint</Application>
  <PresentationFormat>On-screen Show (4:3)</PresentationFormat>
  <Paragraphs>232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36</vt:i4>
      </vt:variant>
    </vt:vector>
  </HeadingPairs>
  <TitlesOfParts>
    <vt:vector size="47" baseType="lpstr">
      <vt:lpstr>Arial</vt:lpstr>
      <vt:lpstr>Calibri</vt:lpstr>
      <vt:lpstr>Times New Roman</vt:lpstr>
      <vt:lpstr>BH_PowerPoint_Template_97_2003 v2</vt:lpstr>
      <vt:lpstr>5_BH_PowerPoint_Template_97_2003 v2</vt:lpstr>
      <vt:lpstr>9_BH_PowerPoint_Template_97_2003 v2</vt:lpstr>
      <vt:lpstr>10_BH_PowerPoint_Template_97_2003 v2</vt:lpstr>
      <vt:lpstr>1_BH_PowerPoint_Template_97_2003 v2</vt:lpstr>
      <vt:lpstr>2_BH_PowerPoint_Template_97_2003 v2</vt:lpstr>
      <vt:lpstr>3_BH_PowerPoint_Template_97_2003 v2</vt:lpstr>
      <vt:lpstr>4_BH_PowerPoint_Template_97_2003 v2</vt:lpstr>
      <vt:lpstr>Current laboratory testing in von Willebrand disease</vt:lpstr>
      <vt:lpstr>Declaration of interests</vt:lpstr>
      <vt:lpstr>von Willebrand Disease [VWD]</vt:lpstr>
      <vt:lpstr>VWD classification</vt:lpstr>
      <vt:lpstr>Diagnostic guidelines</vt:lpstr>
      <vt:lpstr>PowerPoint Presentation</vt:lpstr>
      <vt:lpstr>PowerPoint Presentation</vt:lpstr>
      <vt:lpstr>Diagnostic guidelines</vt:lpstr>
      <vt:lpstr>Diagnostic guidelines</vt:lpstr>
      <vt:lpstr>Diagnostic guidelines</vt:lpstr>
      <vt:lpstr>Diagnostic guidelines</vt:lpstr>
      <vt:lpstr>Diagnostic guidelines</vt:lpstr>
      <vt:lpstr>Diagnostic guidelines</vt:lpstr>
      <vt:lpstr>Diagnostic guidelines</vt:lpstr>
      <vt:lpstr>Diagnostic guidelines</vt:lpstr>
      <vt:lpstr>Diagnostic guidelines</vt:lpstr>
      <vt:lpstr>Screening tests and primary tests</vt:lpstr>
      <vt:lpstr>Primary tests</vt:lpstr>
      <vt:lpstr>Primary tests – VWF:RCo</vt:lpstr>
      <vt:lpstr>Primary tests – VWF:GPIbR</vt:lpstr>
      <vt:lpstr>Primary tests – VWF:GPIbM</vt:lpstr>
      <vt:lpstr>Laboratory assays not recommended</vt:lpstr>
      <vt:lpstr>Secondary tests – FVIII-binding assay</vt:lpstr>
      <vt:lpstr>Secondary tests</vt:lpstr>
      <vt:lpstr>Secondary tests – VWF:CB</vt:lpstr>
      <vt:lpstr>Secondary tests - multimers</vt:lpstr>
      <vt:lpstr>PowerPoint Presentation</vt:lpstr>
      <vt:lpstr>Secondary tests - multimers</vt:lpstr>
      <vt:lpstr>Secondary tests - genetics</vt:lpstr>
      <vt:lpstr>Secondary tests – ristocetin induced platelet agglutination [RIPA]</vt:lpstr>
      <vt:lpstr>Secondary tests – VWF propeptide assay</vt:lpstr>
      <vt:lpstr>Inhibitor assays</vt:lpstr>
      <vt:lpstr>Pregnancy</vt:lpstr>
      <vt:lpstr>Neonates and infants</vt:lpstr>
      <vt:lpstr>DDAVP and VWF concentrates</vt:lpstr>
      <vt:lpstr>VWF concentrates</vt:lpstr>
    </vt:vector>
  </TitlesOfParts>
  <Company>The Barts and the London NHS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Sherlock Sarah</dc:creator>
  <cp:lastModifiedBy>Natasha Platton</cp:lastModifiedBy>
  <cp:revision>203</cp:revision>
  <dcterms:created xsi:type="dcterms:W3CDTF">2017-02-03T17:07:12Z</dcterms:created>
  <dcterms:modified xsi:type="dcterms:W3CDTF">2023-11-07T11:12:48Z</dcterms:modified>
</cp:coreProperties>
</file>